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70" r:id="rId8"/>
    <p:sldId id="274" r:id="rId9"/>
    <p:sldId id="271" r:id="rId10"/>
    <p:sldId id="272" r:id="rId11"/>
    <p:sldId id="273" r:id="rId12"/>
  </p:sldIdLst>
  <p:sldSz cx="9144000" cy="6858000" type="screen4x3"/>
  <p:notesSz cx="6881813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58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A7CE1-07C7-4A86-9524-0BF337A18F0C}" type="doc">
      <dgm:prSet loTypeId="urn:microsoft.com/office/officeart/2009/layout/CircleArrowProcess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AR"/>
        </a:p>
      </dgm:t>
    </dgm:pt>
    <dgm:pt modelId="{D680BA5E-637D-4D0A-8D82-DE9E5B7E2B90}">
      <dgm:prSet phldrT="[Texto]" custT="1"/>
      <dgm:spPr/>
      <dgm:t>
        <a:bodyPr/>
        <a:lstStyle/>
        <a:p>
          <a:r>
            <a:rPr lang="es-AR" sz="2000" b="1" smtClean="0"/>
            <a:t>Elaboración de Premisas Macroeconómicas 2017 - 2019</a:t>
          </a:r>
          <a:endParaRPr lang="es-AR" sz="2000" b="1" dirty="0"/>
        </a:p>
      </dgm:t>
    </dgm:pt>
    <dgm:pt modelId="{FB0F046F-AE91-4BE9-9F1A-5A95AD5354A6}" type="parTrans" cxnId="{26ED5346-F846-42AB-93C5-49E8FA5D56EB}">
      <dgm:prSet/>
      <dgm:spPr/>
      <dgm:t>
        <a:bodyPr/>
        <a:lstStyle/>
        <a:p>
          <a:endParaRPr lang="es-AR"/>
        </a:p>
      </dgm:t>
    </dgm:pt>
    <dgm:pt modelId="{2D63EF4C-47D6-421E-9290-9F2A9D1A1C99}" type="sibTrans" cxnId="{26ED5346-F846-42AB-93C5-49E8FA5D56EB}">
      <dgm:prSet/>
      <dgm:spPr/>
      <dgm:t>
        <a:bodyPr/>
        <a:lstStyle/>
        <a:p>
          <a:endParaRPr lang="es-AR"/>
        </a:p>
      </dgm:t>
    </dgm:pt>
    <dgm:pt modelId="{01084A78-BCC6-4C57-A65B-9EC0F0D48B7E}">
      <dgm:prSet phldrT="[Texto]" custT="1"/>
      <dgm:spPr/>
      <dgm:t>
        <a:bodyPr/>
        <a:lstStyle/>
        <a:p>
          <a:pPr algn="l"/>
          <a:r>
            <a:rPr lang="es-AR" sz="1800" smtClean="0"/>
            <a:t>Estimación de diversos escenarios macroeconómicos, las finanzas públicas nacionales y su impacto en las cuentas públicas de la Provincia de Buenos Aires</a:t>
          </a:r>
          <a:endParaRPr lang="es-AR" sz="1800" dirty="0"/>
        </a:p>
      </dgm:t>
    </dgm:pt>
    <dgm:pt modelId="{4D5DB829-589D-4FA8-B5AF-0A020491EC46}" type="parTrans" cxnId="{6F824A75-6DA2-4103-8BDC-597E8AF5C6EE}">
      <dgm:prSet/>
      <dgm:spPr/>
      <dgm:t>
        <a:bodyPr/>
        <a:lstStyle/>
        <a:p>
          <a:endParaRPr lang="es-AR"/>
        </a:p>
      </dgm:t>
    </dgm:pt>
    <dgm:pt modelId="{CBF7EB44-3734-4121-AD5E-6045C4C8A818}" type="sibTrans" cxnId="{6F824A75-6DA2-4103-8BDC-597E8AF5C6EE}">
      <dgm:prSet/>
      <dgm:spPr/>
      <dgm:t>
        <a:bodyPr/>
        <a:lstStyle/>
        <a:p>
          <a:endParaRPr lang="es-AR"/>
        </a:p>
      </dgm:t>
    </dgm:pt>
    <dgm:pt modelId="{39E85308-E34E-4048-BDA1-6FF2C1C6E729}">
      <dgm:prSet phldrT="[Texto]"/>
      <dgm:spPr/>
      <dgm:t>
        <a:bodyPr/>
        <a:lstStyle/>
        <a:p>
          <a:r>
            <a:rPr lang="es-AR" b="1" smtClean="0"/>
            <a:t>Definición de Objetivos Estratégicos y Plan de Acción</a:t>
          </a:r>
          <a:br>
            <a:rPr lang="es-AR" b="1" smtClean="0"/>
          </a:br>
          <a:r>
            <a:rPr lang="es-AR" b="1" smtClean="0"/>
            <a:t>2017 - 2019</a:t>
          </a:r>
          <a:endParaRPr lang="es-AR" b="1" dirty="0"/>
        </a:p>
      </dgm:t>
    </dgm:pt>
    <dgm:pt modelId="{AAA6D3D7-161C-4273-844F-F97C0FBBA92E}" type="parTrans" cxnId="{053B2D08-D6E5-4F27-A895-EF405A180610}">
      <dgm:prSet/>
      <dgm:spPr/>
      <dgm:t>
        <a:bodyPr/>
        <a:lstStyle/>
        <a:p>
          <a:endParaRPr lang="es-AR"/>
        </a:p>
      </dgm:t>
    </dgm:pt>
    <dgm:pt modelId="{66C42FF2-BDD9-412A-90F5-B31CE36FAA5E}" type="sibTrans" cxnId="{053B2D08-D6E5-4F27-A895-EF405A180610}">
      <dgm:prSet/>
      <dgm:spPr/>
      <dgm:t>
        <a:bodyPr/>
        <a:lstStyle/>
        <a:p>
          <a:endParaRPr lang="es-AR"/>
        </a:p>
      </dgm:t>
    </dgm:pt>
    <dgm:pt modelId="{C1D591B6-02BD-4D4A-AA40-1FDA7257B8F8}">
      <dgm:prSet phldrT="[Texto]" custT="1"/>
      <dgm:spPr/>
      <dgm:t>
        <a:bodyPr/>
        <a:lstStyle/>
        <a:p>
          <a:r>
            <a:rPr lang="es-AR" sz="1800" smtClean="0"/>
            <a:t>Definición de Objetivos Estratégicos de Gestión y cursos de acción para su consecución</a:t>
          </a:r>
          <a:endParaRPr lang="es-AR" sz="1800" dirty="0"/>
        </a:p>
      </dgm:t>
    </dgm:pt>
    <dgm:pt modelId="{EA460EB5-820A-406F-971D-E3D9592F663D}" type="parTrans" cxnId="{BEF31E97-1DC0-43AD-A5CC-EA58686E1355}">
      <dgm:prSet/>
      <dgm:spPr/>
      <dgm:t>
        <a:bodyPr/>
        <a:lstStyle/>
        <a:p>
          <a:endParaRPr lang="es-AR"/>
        </a:p>
      </dgm:t>
    </dgm:pt>
    <dgm:pt modelId="{D6301518-E697-40D7-AC6C-CF70880B57D5}" type="sibTrans" cxnId="{BEF31E97-1DC0-43AD-A5CC-EA58686E1355}">
      <dgm:prSet/>
      <dgm:spPr/>
      <dgm:t>
        <a:bodyPr/>
        <a:lstStyle/>
        <a:p>
          <a:endParaRPr lang="es-AR"/>
        </a:p>
      </dgm:t>
    </dgm:pt>
    <dgm:pt modelId="{3C5C9535-5EB2-4E39-943C-B349941B1065}" type="pres">
      <dgm:prSet presAssocID="{EB1A7CE1-07C7-4A86-9524-0BF337A18F0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1E1F3792-E571-4EB9-80AC-D2DB7388591A}" type="pres">
      <dgm:prSet presAssocID="{D680BA5E-637D-4D0A-8D82-DE9E5B7E2B90}" presName="Accent1" presStyleCnt="0"/>
      <dgm:spPr/>
      <dgm:t>
        <a:bodyPr/>
        <a:lstStyle/>
        <a:p>
          <a:endParaRPr lang="es-AR"/>
        </a:p>
      </dgm:t>
    </dgm:pt>
    <dgm:pt modelId="{6ABEC503-81D5-445E-9979-638DE32EED5D}" type="pres">
      <dgm:prSet presAssocID="{D680BA5E-637D-4D0A-8D82-DE9E5B7E2B90}" presName="Accent" presStyleLbl="node1" presStyleIdx="0" presStyleCnt="2"/>
      <dgm:spPr>
        <a:solidFill>
          <a:schemeClr val="accent3"/>
        </a:solidFill>
      </dgm:spPr>
      <dgm:t>
        <a:bodyPr/>
        <a:lstStyle/>
        <a:p>
          <a:endParaRPr lang="es-AR"/>
        </a:p>
      </dgm:t>
    </dgm:pt>
    <dgm:pt modelId="{AC6F3EEC-9F5E-4A57-9EF6-F7B51AC6EC8D}" type="pres">
      <dgm:prSet presAssocID="{D680BA5E-637D-4D0A-8D82-DE9E5B7E2B90}" presName="Child1" presStyleLbl="revTx" presStyleIdx="0" presStyleCnt="4" custScaleX="124621" custScaleY="183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9E7384C-6BD7-4153-BF5C-6D34E841A42E}" type="pres">
      <dgm:prSet presAssocID="{D680BA5E-637D-4D0A-8D82-DE9E5B7E2B90}" presName="Parent1" presStyleLbl="revTx" presStyleIdx="1" presStyleCnt="4" custScaleX="103192" custScaleY="136501" custLinFactNeighborY="-74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5AD242-4E06-4FCC-9AF4-8700E3078E94}" type="pres">
      <dgm:prSet presAssocID="{39E85308-E34E-4048-BDA1-6FF2C1C6E729}" presName="Accent2" presStyleCnt="0"/>
      <dgm:spPr/>
      <dgm:t>
        <a:bodyPr/>
        <a:lstStyle/>
        <a:p>
          <a:endParaRPr lang="es-AR"/>
        </a:p>
      </dgm:t>
    </dgm:pt>
    <dgm:pt modelId="{17059470-0AA3-4964-9248-6393DE059C26}" type="pres">
      <dgm:prSet presAssocID="{39E85308-E34E-4048-BDA1-6FF2C1C6E729}" presName="Accent" presStyleLbl="node1" presStyleIdx="1" presStyleCnt="2"/>
      <dgm:spPr/>
      <dgm:t>
        <a:bodyPr/>
        <a:lstStyle/>
        <a:p>
          <a:endParaRPr lang="es-AR"/>
        </a:p>
      </dgm:t>
    </dgm:pt>
    <dgm:pt modelId="{48159014-B0E5-48D2-8903-8CC593BB6BEE}" type="pres">
      <dgm:prSet presAssocID="{39E85308-E34E-4048-BDA1-6FF2C1C6E729}" presName="Child2" presStyleLbl="revTx" presStyleIdx="2" presStyleCnt="4" custScaleX="118877" custScaleY="115445" custLinFactNeighborX="1312" custLinFactNeighborY="5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9938B9-3B77-4811-B440-565F716AA3FF}" type="pres">
      <dgm:prSet presAssocID="{39E85308-E34E-4048-BDA1-6FF2C1C6E729}" presName="Parent2" presStyleLbl="revTx" presStyleIdx="3" presStyleCnt="4" custScaleY="149747" custLinFactNeighborY="-6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A588ADC-677A-4E01-90CF-176DFBB868EF}" type="presOf" srcId="{39E85308-E34E-4048-BDA1-6FF2C1C6E729}" destId="{0D9938B9-3B77-4811-B440-565F716AA3FF}" srcOrd="0" destOrd="0" presId="urn:microsoft.com/office/officeart/2009/layout/CircleArrowProcess"/>
    <dgm:cxn modelId="{2ECB5BB5-C20F-40AC-8752-B2B70EBA994F}" type="presOf" srcId="{D680BA5E-637D-4D0A-8D82-DE9E5B7E2B90}" destId="{79E7384C-6BD7-4153-BF5C-6D34E841A42E}" srcOrd="0" destOrd="0" presId="urn:microsoft.com/office/officeart/2009/layout/CircleArrowProcess"/>
    <dgm:cxn modelId="{BEF31E97-1DC0-43AD-A5CC-EA58686E1355}" srcId="{39E85308-E34E-4048-BDA1-6FF2C1C6E729}" destId="{C1D591B6-02BD-4D4A-AA40-1FDA7257B8F8}" srcOrd="0" destOrd="0" parTransId="{EA460EB5-820A-406F-971D-E3D9592F663D}" sibTransId="{D6301518-E697-40D7-AC6C-CF70880B57D5}"/>
    <dgm:cxn modelId="{7210F6F0-1329-46B4-9BA1-CBA73879AEEB}" type="presOf" srcId="{EB1A7CE1-07C7-4A86-9524-0BF337A18F0C}" destId="{3C5C9535-5EB2-4E39-943C-B349941B1065}" srcOrd="0" destOrd="0" presId="urn:microsoft.com/office/officeart/2009/layout/CircleArrowProcess"/>
    <dgm:cxn modelId="{053B2D08-D6E5-4F27-A895-EF405A180610}" srcId="{EB1A7CE1-07C7-4A86-9524-0BF337A18F0C}" destId="{39E85308-E34E-4048-BDA1-6FF2C1C6E729}" srcOrd="1" destOrd="0" parTransId="{AAA6D3D7-161C-4273-844F-F97C0FBBA92E}" sibTransId="{66C42FF2-BDD9-412A-90F5-B31CE36FAA5E}"/>
    <dgm:cxn modelId="{6F824A75-6DA2-4103-8BDC-597E8AF5C6EE}" srcId="{D680BA5E-637D-4D0A-8D82-DE9E5B7E2B90}" destId="{01084A78-BCC6-4C57-A65B-9EC0F0D48B7E}" srcOrd="0" destOrd="0" parTransId="{4D5DB829-589D-4FA8-B5AF-0A020491EC46}" sibTransId="{CBF7EB44-3734-4121-AD5E-6045C4C8A818}"/>
    <dgm:cxn modelId="{26ED5346-F846-42AB-93C5-49E8FA5D56EB}" srcId="{EB1A7CE1-07C7-4A86-9524-0BF337A18F0C}" destId="{D680BA5E-637D-4D0A-8D82-DE9E5B7E2B90}" srcOrd="0" destOrd="0" parTransId="{FB0F046F-AE91-4BE9-9F1A-5A95AD5354A6}" sibTransId="{2D63EF4C-47D6-421E-9290-9F2A9D1A1C99}"/>
    <dgm:cxn modelId="{79917916-8B71-4EF0-AAA0-B070FD4089CA}" type="presOf" srcId="{01084A78-BCC6-4C57-A65B-9EC0F0D48B7E}" destId="{AC6F3EEC-9F5E-4A57-9EF6-F7B51AC6EC8D}" srcOrd="0" destOrd="0" presId="urn:microsoft.com/office/officeart/2009/layout/CircleArrowProcess"/>
    <dgm:cxn modelId="{FF42F9A6-9D70-4B2B-80AE-7A149AA9ADB8}" type="presOf" srcId="{C1D591B6-02BD-4D4A-AA40-1FDA7257B8F8}" destId="{48159014-B0E5-48D2-8903-8CC593BB6BEE}" srcOrd="0" destOrd="0" presId="urn:microsoft.com/office/officeart/2009/layout/CircleArrowProcess"/>
    <dgm:cxn modelId="{65EFFFF3-D3A9-4E1C-9267-653552E29C69}" type="presParOf" srcId="{3C5C9535-5EB2-4E39-943C-B349941B1065}" destId="{1E1F3792-E571-4EB9-80AC-D2DB7388591A}" srcOrd="0" destOrd="0" presId="urn:microsoft.com/office/officeart/2009/layout/CircleArrowProcess"/>
    <dgm:cxn modelId="{6302B67D-2F0C-465E-8E2E-D80DDB3F83FC}" type="presParOf" srcId="{1E1F3792-E571-4EB9-80AC-D2DB7388591A}" destId="{6ABEC503-81D5-445E-9979-638DE32EED5D}" srcOrd="0" destOrd="0" presId="urn:microsoft.com/office/officeart/2009/layout/CircleArrowProcess"/>
    <dgm:cxn modelId="{4DB3C403-E9E7-4F9A-B0D7-2DC034855D61}" type="presParOf" srcId="{3C5C9535-5EB2-4E39-943C-B349941B1065}" destId="{AC6F3EEC-9F5E-4A57-9EF6-F7B51AC6EC8D}" srcOrd="1" destOrd="0" presId="urn:microsoft.com/office/officeart/2009/layout/CircleArrowProcess"/>
    <dgm:cxn modelId="{111E6F3A-9FFA-4A9E-A632-B18BBAA1AF14}" type="presParOf" srcId="{3C5C9535-5EB2-4E39-943C-B349941B1065}" destId="{79E7384C-6BD7-4153-BF5C-6D34E841A42E}" srcOrd="2" destOrd="0" presId="urn:microsoft.com/office/officeart/2009/layout/CircleArrowProcess"/>
    <dgm:cxn modelId="{A45C0A39-E631-48E7-8756-7205C93A60AC}" type="presParOf" srcId="{3C5C9535-5EB2-4E39-943C-B349941B1065}" destId="{BD5AD242-4E06-4FCC-9AF4-8700E3078E94}" srcOrd="3" destOrd="0" presId="urn:microsoft.com/office/officeart/2009/layout/CircleArrowProcess"/>
    <dgm:cxn modelId="{71DC3EFE-7E2D-479F-96D9-01B4B9B89A48}" type="presParOf" srcId="{BD5AD242-4E06-4FCC-9AF4-8700E3078E94}" destId="{17059470-0AA3-4964-9248-6393DE059C26}" srcOrd="0" destOrd="0" presId="urn:microsoft.com/office/officeart/2009/layout/CircleArrowProcess"/>
    <dgm:cxn modelId="{2F45E1C3-6A67-4A13-9046-0F504A6A2FC6}" type="presParOf" srcId="{3C5C9535-5EB2-4E39-943C-B349941B1065}" destId="{48159014-B0E5-48D2-8903-8CC593BB6BEE}" srcOrd="4" destOrd="0" presId="urn:microsoft.com/office/officeart/2009/layout/CircleArrowProcess"/>
    <dgm:cxn modelId="{DD7AAEF7-DF8B-454B-9B19-9816B4FFB5F1}" type="presParOf" srcId="{3C5C9535-5EB2-4E39-943C-B349941B1065}" destId="{0D9938B9-3B77-4811-B440-565F716AA3F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E3C26-1A09-4C4C-882F-D49373F3A4B2}" type="doc">
      <dgm:prSet loTypeId="urn:microsoft.com/office/officeart/2005/8/layout/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AR"/>
        </a:p>
      </dgm:t>
    </dgm:pt>
    <dgm:pt modelId="{82165A7C-4AD4-41A0-8B53-502DFF4C1434}">
      <dgm:prSet custT="1"/>
      <dgm:spPr/>
      <dgm:t>
        <a:bodyPr/>
        <a:lstStyle/>
        <a:p>
          <a:pPr rtl="0"/>
          <a:r>
            <a:rPr lang="es-AR" sz="2000" i="1" smtClean="0"/>
            <a:t>Formulario N° 4: </a:t>
          </a:r>
          <a:r>
            <a:rPr lang="es-AR" sz="2000" b="1" i="1" smtClean="0"/>
            <a:t>Metas</a:t>
          </a:r>
          <a:endParaRPr lang="es-AR" sz="2000"/>
        </a:p>
      </dgm:t>
    </dgm:pt>
    <dgm:pt modelId="{86AB56FC-ED9E-4AB0-8D2C-B12B25B1E495}" type="parTrans" cxnId="{B6A28597-87AE-4F78-9E8F-936A27FD00A1}">
      <dgm:prSet/>
      <dgm:spPr/>
      <dgm:t>
        <a:bodyPr/>
        <a:lstStyle/>
        <a:p>
          <a:endParaRPr lang="es-AR"/>
        </a:p>
      </dgm:t>
    </dgm:pt>
    <dgm:pt modelId="{47E8953E-305B-4587-8490-17C55F5BF50E}" type="sibTrans" cxnId="{B6A28597-87AE-4F78-9E8F-936A27FD00A1}">
      <dgm:prSet/>
      <dgm:spPr/>
      <dgm:t>
        <a:bodyPr/>
        <a:lstStyle/>
        <a:p>
          <a:endParaRPr lang="es-AR"/>
        </a:p>
      </dgm:t>
    </dgm:pt>
    <dgm:pt modelId="{C11A21D4-1008-4E71-A1C1-9951BE5B26DE}">
      <dgm:prSet/>
      <dgm:spPr/>
      <dgm:t>
        <a:bodyPr/>
        <a:lstStyle/>
        <a:p>
          <a:pPr rtl="0"/>
          <a:r>
            <a:rPr lang="es-AR" dirty="0" smtClean="0"/>
            <a:t>El establecimiento de </a:t>
          </a:r>
          <a:r>
            <a:rPr lang="es-AR" b="1" dirty="0" smtClean="0"/>
            <a:t>Metas y su cuantificación </a:t>
          </a:r>
          <a:r>
            <a:rPr lang="es-AR" dirty="0" smtClean="0"/>
            <a:t>permite reconocer los mecanismos mediante los cuales se gestionarán los recursos para el logro de los Objetivos definidos por la Jurisdicción.</a:t>
          </a:r>
          <a:endParaRPr lang="es-AR" dirty="0"/>
        </a:p>
      </dgm:t>
    </dgm:pt>
    <dgm:pt modelId="{81D0D88D-1795-4E8F-9C65-3F72C9BC8A0B}" type="parTrans" cxnId="{9D9B7C11-B314-472F-BA77-B00853C58480}">
      <dgm:prSet/>
      <dgm:spPr/>
      <dgm:t>
        <a:bodyPr/>
        <a:lstStyle/>
        <a:p>
          <a:endParaRPr lang="es-AR"/>
        </a:p>
      </dgm:t>
    </dgm:pt>
    <dgm:pt modelId="{DF0AC8BD-F7ED-4DE2-A602-2310C565EC0C}" type="sibTrans" cxnId="{9D9B7C11-B314-472F-BA77-B00853C58480}">
      <dgm:prSet/>
      <dgm:spPr/>
      <dgm:t>
        <a:bodyPr/>
        <a:lstStyle/>
        <a:p>
          <a:endParaRPr lang="es-AR"/>
        </a:p>
      </dgm:t>
    </dgm:pt>
    <dgm:pt modelId="{D37832E1-9253-4B1D-A7BD-DC9594D736AF}">
      <dgm:prSet custT="1"/>
      <dgm:spPr/>
      <dgm:t>
        <a:bodyPr/>
        <a:lstStyle/>
        <a:p>
          <a:pPr rtl="0"/>
          <a:r>
            <a:rPr lang="es-AR" sz="2000" i="1" dirty="0" smtClean="0"/>
            <a:t>Formulario N° 17 y 18: </a:t>
          </a:r>
          <a:r>
            <a:rPr lang="es-AR" sz="2000" b="1" i="1" dirty="0" smtClean="0"/>
            <a:t>Indicadores de Gestión</a:t>
          </a:r>
          <a:endParaRPr lang="es-AR" sz="2000" dirty="0"/>
        </a:p>
      </dgm:t>
    </dgm:pt>
    <dgm:pt modelId="{439EDF63-368E-4379-AB0A-F487B118DDE2}" type="parTrans" cxnId="{8E65F0DC-79F6-4754-A614-0A42D23E24FD}">
      <dgm:prSet/>
      <dgm:spPr/>
      <dgm:t>
        <a:bodyPr/>
        <a:lstStyle/>
        <a:p>
          <a:endParaRPr lang="es-AR"/>
        </a:p>
      </dgm:t>
    </dgm:pt>
    <dgm:pt modelId="{4FD24732-997B-47A8-AF36-4BECE5A39C0C}" type="sibTrans" cxnId="{8E65F0DC-79F6-4754-A614-0A42D23E24FD}">
      <dgm:prSet/>
      <dgm:spPr/>
      <dgm:t>
        <a:bodyPr/>
        <a:lstStyle/>
        <a:p>
          <a:endParaRPr lang="es-AR"/>
        </a:p>
      </dgm:t>
    </dgm:pt>
    <dgm:pt modelId="{2EA6099B-8E8A-4F1F-934A-843BE79A580B}">
      <dgm:prSet/>
      <dgm:spPr/>
      <dgm:t>
        <a:bodyPr/>
        <a:lstStyle/>
        <a:p>
          <a:pPr rtl="0"/>
          <a:r>
            <a:rPr lang="es-AR" smtClean="0"/>
            <a:t>Los indicadores establecen criterios de evaluación y permiten prevenir potenciales desvíos en la consecución de metas.</a:t>
          </a:r>
          <a:endParaRPr lang="es-AR"/>
        </a:p>
      </dgm:t>
    </dgm:pt>
    <dgm:pt modelId="{BD5DDA2D-898D-449B-9851-1BD4227CEC76}" type="parTrans" cxnId="{FFFA2EF4-473D-4617-B362-FDF7E4FFBD8B}">
      <dgm:prSet/>
      <dgm:spPr/>
      <dgm:t>
        <a:bodyPr/>
        <a:lstStyle/>
        <a:p>
          <a:endParaRPr lang="es-AR"/>
        </a:p>
      </dgm:t>
    </dgm:pt>
    <dgm:pt modelId="{5BFB4CD1-1B5A-41CD-A5E4-CA91CD71DEB2}" type="sibTrans" cxnId="{FFFA2EF4-473D-4617-B362-FDF7E4FFBD8B}">
      <dgm:prSet/>
      <dgm:spPr/>
      <dgm:t>
        <a:bodyPr/>
        <a:lstStyle/>
        <a:p>
          <a:endParaRPr lang="es-AR"/>
        </a:p>
      </dgm:t>
    </dgm:pt>
    <dgm:pt modelId="{C9FAE052-9B45-4A32-98C9-637D9EE712EC}" type="pres">
      <dgm:prSet presAssocID="{6BDE3C26-1A09-4C4C-882F-D49373F3A4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44F03BD-6D78-4C38-8B01-304BDA569840}" type="pres">
      <dgm:prSet presAssocID="{82165A7C-4AD4-41A0-8B53-502DFF4C1434}" presName="parentLin" presStyleCnt="0"/>
      <dgm:spPr/>
      <dgm:t>
        <a:bodyPr/>
        <a:lstStyle/>
        <a:p>
          <a:endParaRPr lang="es-AR"/>
        </a:p>
      </dgm:t>
    </dgm:pt>
    <dgm:pt modelId="{AE0D3003-8AEB-475D-A8D9-2409C435339D}" type="pres">
      <dgm:prSet presAssocID="{82165A7C-4AD4-41A0-8B53-502DFF4C1434}" presName="parentLeftMargin" presStyleLbl="node1" presStyleIdx="0" presStyleCnt="2"/>
      <dgm:spPr/>
      <dgm:t>
        <a:bodyPr/>
        <a:lstStyle/>
        <a:p>
          <a:endParaRPr lang="es-AR"/>
        </a:p>
      </dgm:t>
    </dgm:pt>
    <dgm:pt modelId="{EC20BFBD-1106-4854-A342-5D0A14D801A1}" type="pres">
      <dgm:prSet presAssocID="{82165A7C-4AD4-41A0-8B53-502DFF4C1434}" presName="parentText" presStyleLbl="node1" presStyleIdx="0" presStyleCnt="2" custLinFactNeighborY="-30045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AR"/>
        </a:p>
      </dgm:t>
    </dgm:pt>
    <dgm:pt modelId="{7F88591D-EB6F-451D-B455-207E2C9B0D42}" type="pres">
      <dgm:prSet presAssocID="{82165A7C-4AD4-41A0-8B53-502DFF4C1434}" presName="negativeSpace" presStyleCnt="0"/>
      <dgm:spPr/>
      <dgm:t>
        <a:bodyPr/>
        <a:lstStyle/>
        <a:p>
          <a:endParaRPr lang="es-AR"/>
        </a:p>
      </dgm:t>
    </dgm:pt>
    <dgm:pt modelId="{F3E45FA8-3232-4582-B00F-FCC19B866047}" type="pres">
      <dgm:prSet presAssocID="{82165A7C-4AD4-41A0-8B53-502DFF4C1434}" presName="childText" presStyleLbl="conFgAcc1" presStyleIdx="0" presStyleCnt="2" custScaleX="98131" custLinFactY="-4405" custLinFactNeighborY="-10000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AR"/>
        </a:p>
      </dgm:t>
    </dgm:pt>
    <dgm:pt modelId="{62F47CBF-6C1A-40AD-AD63-1FA7E8E4334C}" type="pres">
      <dgm:prSet presAssocID="{47E8953E-305B-4587-8490-17C55F5BF50E}" presName="spaceBetweenRectangles" presStyleCnt="0"/>
      <dgm:spPr/>
      <dgm:t>
        <a:bodyPr/>
        <a:lstStyle/>
        <a:p>
          <a:endParaRPr lang="es-AR"/>
        </a:p>
      </dgm:t>
    </dgm:pt>
    <dgm:pt modelId="{CE6BF848-2A09-40BC-A262-142F926E00A4}" type="pres">
      <dgm:prSet presAssocID="{D37832E1-9253-4B1D-A7BD-DC9594D736AF}" presName="parentLin" presStyleCnt="0"/>
      <dgm:spPr/>
      <dgm:t>
        <a:bodyPr/>
        <a:lstStyle/>
        <a:p>
          <a:endParaRPr lang="es-AR"/>
        </a:p>
      </dgm:t>
    </dgm:pt>
    <dgm:pt modelId="{962309AA-9FA0-45FE-8E0E-571807987871}" type="pres">
      <dgm:prSet presAssocID="{D37832E1-9253-4B1D-A7BD-DC9594D736AF}" presName="parentLeftMargin" presStyleLbl="node1" presStyleIdx="0" presStyleCnt="2"/>
      <dgm:spPr/>
      <dgm:t>
        <a:bodyPr/>
        <a:lstStyle/>
        <a:p>
          <a:endParaRPr lang="es-AR"/>
        </a:p>
      </dgm:t>
    </dgm:pt>
    <dgm:pt modelId="{81561851-7513-429E-A2D1-DFDC6A9CF625}" type="pres">
      <dgm:prSet presAssocID="{D37832E1-9253-4B1D-A7BD-DC9594D736AF}" presName="parentText" presStyleLbl="node1" presStyleIdx="1" presStyleCnt="2">
        <dgm:presLayoutVars>
          <dgm:chMax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AR"/>
        </a:p>
      </dgm:t>
    </dgm:pt>
    <dgm:pt modelId="{C5BE8B53-C65A-4AA0-B0D0-126CA5844E82}" type="pres">
      <dgm:prSet presAssocID="{D37832E1-9253-4B1D-A7BD-DC9594D736AF}" presName="negativeSpace" presStyleCnt="0"/>
      <dgm:spPr/>
      <dgm:t>
        <a:bodyPr/>
        <a:lstStyle/>
        <a:p>
          <a:endParaRPr lang="es-AR"/>
        </a:p>
      </dgm:t>
    </dgm:pt>
    <dgm:pt modelId="{801548E7-934F-4C45-87D3-5A3D8F1050A2}" type="pres">
      <dgm:prSet presAssocID="{D37832E1-9253-4B1D-A7BD-DC9594D736AF}" presName="childText" presStyleLbl="conFgAcc1" presStyleIdx="1" presStyleCnt="2" custScaleX="9813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AR"/>
        </a:p>
      </dgm:t>
    </dgm:pt>
  </dgm:ptLst>
  <dgm:cxnLst>
    <dgm:cxn modelId="{9743B004-BF68-4521-8330-033734F86A40}" type="presOf" srcId="{D37832E1-9253-4B1D-A7BD-DC9594D736AF}" destId="{81561851-7513-429E-A2D1-DFDC6A9CF625}" srcOrd="1" destOrd="0" presId="urn:microsoft.com/office/officeart/2005/8/layout/list1"/>
    <dgm:cxn modelId="{7716E322-4E31-4325-B772-82EFEE2BAF9A}" type="presOf" srcId="{2EA6099B-8E8A-4F1F-934A-843BE79A580B}" destId="{801548E7-934F-4C45-87D3-5A3D8F1050A2}" srcOrd="0" destOrd="0" presId="urn:microsoft.com/office/officeart/2005/8/layout/list1"/>
    <dgm:cxn modelId="{5E2DF1F3-88D1-407E-8623-5E45BEDCB0A5}" type="presOf" srcId="{82165A7C-4AD4-41A0-8B53-502DFF4C1434}" destId="{EC20BFBD-1106-4854-A342-5D0A14D801A1}" srcOrd="1" destOrd="0" presId="urn:microsoft.com/office/officeart/2005/8/layout/list1"/>
    <dgm:cxn modelId="{C4B2DF18-7DDC-4D26-91FF-3F2DC56ADAB8}" type="presOf" srcId="{6BDE3C26-1A09-4C4C-882F-D49373F3A4B2}" destId="{C9FAE052-9B45-4A32-98C9-637D9EE712EC}" srcOrd="0" destOrd="0" presId="urn:microsoft.com/office/officeart/2005/8/layout/list1"/>
    <dgm:cxn modelId="{FFFA2EF4-473D-4617-B362-FDF7E4FFBD8B}" srcId="{D37832E1-9253-4B1D-A7BD-DC9594D736AF}" destId="{2EA6099B-8E8A-4F1F-934A-843BE79A580B}" srcOrd="0" destOrd="0" parTransId="{BD5DDA2D-898D-449B-9851-1BD4227CEC76}" sibTransId="{5BFB4CD1-1B5A-41CD-A5E4-CA91CD71DEB2}"/>
    <dgm:cxn modelId="{02106CE9-6E73-44F2-A300-D46F11DC70B4}" type="presOf" srcId="{C11A21D4-1008-4E71-A1C1-9951BE5B26DE}" destId="{F3E45FA8-3232-4582-B00F-FCC19B866047}" srcOrd="0" destOrd="0" presId="urn:microsoft.com/office/officeart/2005/8/layout/list1"/>
    <dgm:cxn modelId="{B6A28597-87AE-4F78-9E8F-936A27FD00A1}" srcId="{6BDE3C26-1A09-4C4C-882F-D49373F3A4B2}" destId="{82165A7C-4AD4-41A0-8B53-502DFF4C1434}" srcOrd="0" destOrd="0" parTransId="{86AB56FC-ED9E-4AB0-8D2C-B12B25B1E495}" sibTransId="{47E8953E-305B-4587-8490-17C55F5BF50E}"/>
    <dgm:cxn modelId="{18D01343-B21C-4E82-98E0-EDF1E7EAEDDE}" type="presOf" srcId="{D37832E1-9253-4B1D-A7BD-DC9594D736AF}" destId="{962309AA-9FA0-45FE-8E0E-571807987871}" srcOrd="0" destOrd="0" presId="urn:microsoft.com/office/officeart/2005/8/layout/list1"/>
    <dgm:cxn modelId="{9D9B7C11-B314-472F-BA77-B00853C58480}" srcId="{82165A7C-4AD4-41A0-8B53-502DFF4C1434}" destId="{C11A21D4-1008-4E71-A1C1-9951BE5B26DE}" srcOrd="0" destOrd="0" parTransId="{81D0D88D-1795-4E8F-9C65-3F72C9BC8A0B}" sibTransId="{DF0AC8BD-F7ED-4DE2-A602-2310C565EC0C}"/>
    <dgm:cxn modelId="{8E65F0DC-79F6-4754-A614-0A42D23E24FD}" srcId="{6BDE3C26-1A09-4C4C-882F-D49373F3A4B2}" destId="{D37832E1-9253-4B1D-A7BD-DC9594D736AF}" srcOrd="1" destOrd="0" parTransId="{439EDF63-368E-4379-AB0A-F487B118DDE2}" sibTransId="{4FD24732-997B-47A8-AF36-4BECE5A39C0C}"/>
    <dgm:cxn modelId="{8CD31106-15C7-43AA-8357-65C6D159C299}" type="presOf" srcId="{82165A7C-4AD4-41A0-8B53-502DFF4C1434}" destId="{AE0D3003-8AEB-475D-A8D9-2409C435339D}" srcOrd="0" destOrd="0" presId="urn:microsoft.com/office/officeart/2005/8/layout/list1"/>
    <dgm:cxn modelId="{EB791FE5-A448-4A62-A8B3-FA20A5CE1F7A}" type="presParOf" srcId="{C9FAE052-9B45-4A32-98C9-637D9EE712EC}" destId="{D44F03BD-6D78-4C38-8B01-304BDA569840}" srcOrd="0" destOrd="0" presId="urn:microsoft.com/office/officeart/2005/8/layout/list1"/>
    <dgm:cxn modelId="{179AB03D-C02D-4BFF-9806-0FFD7EDD6168}" type="presParOf" srcId="{D44F03BD-6D78-4C38-8B01-304BDA569840}" destId="{AE0D3003-8AEB-475D-A8D9-2409C435339D}" srcOrd="0" destOrd="0" presId="urn:microsoft.com/office/officeart/2005/8/layout/list1"/>
    <dgm:cxn modelId="{170FE828-A756-477B-8268-9E919E6CFB4A}" type="presParOf" srcId="{D44F03BD-6D78-4C38-8B01-304BDA569840}" destId="{EC20BFBD-1106-4854-A342-5D0A14D801A1}" srcOrd="1" destOrd="0" presId="urn:microsoft.com/office/officeart/2005/8/layout/list1"/>
    <dgm:cxn modelId="{D6AB73DF-0E0B-4011-A80A-84F30BE590E6}" type="presParOf" srcId="{C9FAE052-9B45-4A32-98C9-637D9EE712EC}" destId="{7F88591D-EB6F-451D-B455-207E2C9B0D42}" srcOrd="1" destOrd="0" presId="urn:microsoft.com/office/officeart/2005/8/layout/list1"/>
    <dgm:cxn modelId="{64218B1B-2101-4283-A65A-5F2F0339EBCC}" type="presParOf" srcId="{C9FAE052-9B45-4A32-98C9-637D9EE712EC}" destId="{F3E45FA8-3232-4582-B00F-FCC19B866047}" srcOrd="2" destOrd="0" presId="urn:microsoft.com/office/officeart/2005/8/layout/list1"/>
    <dgm:cxn modelId="{CA14C581-78DB-4EA7-A2A4-4CE4827EFE76}" type="presParOf" srcId="{C9FAE052-9B45-4A32-98C9-637D9EE712EC}" destId="{62F47CBF-6C1A-40AD-AD63-1FA7E8E4334C}" srcOrd="3" destOrd="0" presId="urn:microsoft.com/office/officeart/2005/8/layout/list1"/>
    <dgm:cxn modelId="{1DE1D6F6-138F-4C5C-8773-F60568F30C88}" type="presParOf" srcId="{C9FAE052-9B45-4A32-98C9-637D9EE712EC}" destId="{CE6BF848-2A09-40BC-A262-142F926E00A4}" srcOrd="4" destOrd="0" presId="urn:microsoft.com/office/officeart/2005/8/layout/list1"/>
    <dgm:cxn modelId="{B2FC5044-D57E-4128-A468-EE3263400E7A}" type="presParOf" srcId="{CE6BF848-2A09-40BC-A262-142F926E00A4}" destId="{962309AA-9FA0-45FE-8E0E-571807987871}" srcOrd="0" destOrd="0" presId="urn:microsoft.com/office/officeart/2005/8/layout/list1"/>
    <dgm:cxn modelId="{033B2C01-FAB5-4CB7-AC0C-53FA4F4F859C}" type="presParOf" srcId="{CE6BF848-2A09-40BC-A262-142F926E00A4}" destId="{81561851-7513-429E-A2D1-DFDC6A9CF625}" srcOrd="1" destOrd="0" presId="urn:microsoft.com/office/officeart/2005/8/layout/list1"/>
    <dgm:cxn modelId="{92435922-6CD3-4747-AD89-58C992DDCAFD}" type="presParOf" srcId="{C9FAE052-9B45-4A32-98C9-637D9EE712EC}" destId="{C5BE8B53-C65A-4AA0-B0D0-126CA5844E82}" srcOrd="5" destOrd="0" presId="urn:microsoft.com/office/officeart/2005/8/layout/list1"/>
    <dgm:cxn modelId="{042EC8CF-A4F9-43B5-9FD8-361F0FAC0039}" type="presParOf" srcId="{C9FAE052-9B45-4A32-98C9-637D9EE712EC}" destId="{801548E7-934F-4C45-87D3-5A3D8F1050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68CC17-2890-4372-867C-5E73A4B90249}" type="doc">
      <dgm:prSet loTypeId="urn:microsoft.com/office/officeart/2005/8/layout/process1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AR"/>
        </a:p>
      </dgm:t>
    </dgm:pt>
    <dgm:pt modelId="{D1DD0C3E-0F7E-46C6-8105-6CF25989CD15}">
      <dgm:prSet phldrT="[Texto]" custT="1"/>
      <dgm:spPr/>
      <dgm:t>
        <a:bodyPr/>
        <a:lstStyle/>
        <a:p>
          <a:r>
            <a:rPr lang="es-AR" sz="1400" b="0" i="1" dirty="0" smtClean="0"/>
            <a:t>Política Presupuestaria</a:t>
          </a:r>
          <a:endParaRPr lang="es-AR" sz="1400" b="0" i="1" dirty="0"/>
        </a:p>
      </dgm:t>
    </dgm:pt>
    <dgm:pt modelId="{C1B951A1-C501-4164-859E-30CBB74A59E9}" type="sibTrans" cxnId="{B7E3FAFF-D707-46C9-BDB1-148B86238724}">
      <dgm:prSet/>
      <dgm:spPr/>
      <dgm:t>
        <a:bodyPr/>
        <a:lstStyle/>
        <a:p>
          <a:endParaRPr lang="es-AR" sz="1800"/>
        </a:p>
      </dgm:t>
    </dgm:pt>
    <dgm:pt modelId="{77E1B63D-A2A0-468C-BF12-5EB6A3C63EFF}" type="parTrans" cxnId="{B7E3FAFF-D707-46C9-BDB1-148B86238724}">
      <dgm:prSet/>
      <dgm:spPr/>
      <dgm:t>
        <a:bodyPr/>
        <a:lstStyle/>
        <a:p>
          <a:endParaRPr lang="es-AR" sz="1800"/>
        </a:p>
      </dgm:t>
    </dgm:pt>
    <dgm:pt modelId="{02BBFB0E-E056-4F0A-8EF2-10FE06F70C86}">
      <dgm:prSet phldrT="[Texto]" custT="1"/>
      <dgm:spPr/>
      <dgm:t>
        <a:bodyPr/>
        <a:lstStyle/>
        <a:p>
          <a:r>
            <a:rPr lang="es-AR" sz="1400" b="0" i="1" dirty="0" smtClean="0"/>
            <a:t>Apertura Programática</a:t>
          </a:r>
          <a:endParaRPr lang="es-AR" sz="1400" b="0" i="1" dirty="0"/>
        </a:p>
      </dgm:t>
    </dgm:pt>
    <dgm:pt modelId="{117859FE-DCC3-4DF3-A5BA-E7C86B48837E}" type="parTrans" cxnId="{7F3F04C8-D413-4103-B3B9-5E0C2FD879B7}">
      <dgm:prSet/>
      <dgm:spPr/>
      <dgm:t>
        <a:bodyPr/>
        <a:lstStyle/>
        <a:p>
          <a:endParaRPr lang="es-AR"/>
        </a:p>
      </dgm:t>
    </dgm:pt>
    <dgm:pt modelId="{49FDEC52-26F9-4E61-A3DD-092D5677BFB7}" type="sibTrans" cxnId="{7F3F04C8-D413-4103-B3B9-5E0C2FD879B7}">
      <dgm:prSet/>
      <dgm:spPr/>
      <dgm:t>
        <a:bodyPr/>
        <a:lstStyle/>
        <a:p>
          <a:endParaRPr lang="es-AR"/>
        </a:p>
      </dgm:t>
    </dgm:pt>
    <dgm:pt modelId="{CAC806C5-D452-4A06-9BF8-06DE8097CFBB}">
      <dgm:prSet phldrT="[Texto]" custT="1"/>
      <dgm:spPr/>
      <dgm:t>
        <a:bodyPr/>
        <a:lstStyle/>
        <a:p>
          <a:r>
            <a:rPr lang="es-AR" sz="1400" b="0" i="1" dirty="0" smtClean="0"/>
            <a:t>Descripción de Programa</a:t>
          </a:r>
          <a:endParaRPr lang="es-AR" sz="1400" b="0" i="1" dirty="0"/>
        </a:p>
      </dgm:t>
    </dgm:pt>
    <dgm:pt modelId="{DBBCF978-AC73-44F3-B132-6EFACE5E1304}" type="parTrans" cxnId="{252CC1B1-3764-43C7-9D07-F5D376079B6B}">
      <dgm:prSet/>
      <dgm:spPr/>
      <dgm:t>
        <a:bodyPr/>
        <a:lstStyle/>
        <a:p>
          <a:endParaRPr lang="es-AR"/>
        </a:p>
      </dgm:t>
    </dgm:pt>
    <dgm:pt modelId="{C3191FDF-9618-42A1-ABC4-A60A613E157D}" type="sibTrans" cxnId="{252CC1B1-3764-43C7-9D07-F5D376079B6B}">
      <dgm:prSet/>
      <dgm:spPr/>
      <dgm:t>
        <a:bodyPr/>
        <a:lstStyle/>
        <a:p>
          <a:endParaRPr lang="es-AR"/>
        </a:p>
      </dgm:t>
    </dgm:pt>
    <dgm:pt modelId="{3734DE65-3CA5-4D29-8AF9-4522F358D973}">
      <dgm:prSet phldrT="[Texto]" custT="1"/>
      <dgm:spPr/>
      <dgm:t>
        <a:bodyPr/>
        <a:lstStyle/>
        <a:p>
          <a:r>
            <a:rPr lang="es-AR" sz="1400" b="0" i="1" dirty="0" smtClean="0"/>
            <a:t>Metas</a:t>
          </a:r>
          <a:endParaRPr lang="es-AR" sz="1400" b="0" i="1" dirty="0"/>
        </a:p>
      </dgm:t>
    </dgm:pt>
    <dgm:pt modelId="{0A24DF39-017E-40C3-81D8-B9262EB166D5}" type="parTrans" cxnId="{9977582B-4C34-4D08-B28F-338C6C9A0568}">
      <dgm:prSet/>
      <dgm:spPr/>
      <dgm:t>
        <a:bodyPr/>
        <a:lstStyle/>
        <a:p>
          <a:endParaRPr lang="es-AR"/>
        </a:p>
      </dgm:t>
    </dgm:pt>
    <dgm:pt modelId="{089F2DFE-601F-4E81-AE54-343901B4D884}" type="sibTrans" cxnId="{9977582B-4C34-4D08-B28F-338C6C9A0568}">
      <dgm:prSet/>
      <dgm:spPr/>
      <dgm:t>
        <a:bodyPr/>
        <a:lstStyle/>
        <a:p>
          <a:endParaRPr lang="es-AR"/>
        </a:p>
      </dgm:t>
    </dgm:pt>
    <dgm:pt modelId="{A7030C7A-116D-46F7-880F-2AB9651797E7}">
      <dgm:prSet phldrT="[Texto]" custT="1"/>
      <dgm:spPr/>
      <dgm:t>
        <a:bodyPr/>
        <a:lstStyle/>
        <a:p>
          <a:r>
            <a:rPr lang="es-AR" sz="1400" b="0" i="1" dirty="0" smtClean="0"/>
            <a:t>Indicadores</a:t>
          </a:r>
          <a:endParaRPr lang="es-AR" sz="1400" b="0" i="1" dirty="0"/>
        </a:p>
      </dgm:t>
    </dgm:pt>
    <dgm:pt modelId="{B785E4C9-77B9-44E3-91CB-CA6C7886B453}" type="parTrans" cxnId="{9F7654B5-9B6F-4796-9289-1CDE4B1C9CA6}">
      <dgm:prSet/>
      <dgm:spPr/>
      <dgm:t>
        <a:bodyPr/>
        <a:lstStyle/>
        <a:p>
          <a:endParaRPr lang="es-AR"/>
        </a:p>
      </dgm:t>
    </dgm:pt>
    <dgm:pt modelId="{D0C520FF-0436-4185-9D1E-58559E4088CC}" type="sibTrans" cxnId="{9F7654B5-9B6F-4796-9289-1CDE4B1C9CA6}">
      <dgm:prSet/>
      <dgm:spPr/>
      <dgm:t>
        <a:bodyPr/>
        <a:lstStyle/>
        <a:p>
          <a:endParaRPr lang="es-AR"/>
        </a:p>
      </dgm:t>
    </dgm:pt>
    <dgm:pt modelId="{6E70D6E6-38FA-4486-9702-EE5F2FCE49D8}" type="pres">
      <dgm:prSet presAssocID="{3D68CC17-2890-4372-867C-5E73A4B902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BB29C69-5449-4297-9543-498048CADEE1}" type="pres">
      <dgm:prSet presAssocID="{D1DD0C3E-0F7E-46C6-8105-6CF25989CD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1F87D1-42EA-407D-89D4-7F1007FE1DBE}" type="pres">
      <dgm:prSet presAssocID="{C1B951A1-C501-4164-859E-30CBB74A59E9}" presName="sibTrans" presStyleLbl="sibTrans2D1" presStyleIdx="0" presStyleCnt="4"/>
      <dgm:spPr/>
      <dgm:t>
        <a:bodyPr/>
        <a:lstStyle/>
        <a:p>
          <a:endParaRPr lang="es-AR"/>
        </a:p>
      </dgm:t>
    </dgm:pt>
    <dgm:pt modelId="{5FDF4CD1-FED2-4E88-B1B8-631510FFECF8}" type="pres">
      <dgm:prSet presAssocID="{C1B951A1-C501-4164-859E-30CBB74A59E9}" presName="connectorText" presStyleLbl="sibTrans2D1" presStyleIdx="0" presStyleCnt="4"/>
      <dgm:spPr/>
      <dgm:t>
        <a:bodyPr/>
        <a:lstStyle/>
        <a:p>
          <a:endParaRPr lang="es-AR"/>
        </a:p>
      </dgm:t>
    </dgm:pt>
    <dgm:pt modelId="{FC351CA3-C315-4CC6-805C-11F996FF3A8B}" type="pres">
      <dgm:prSet presAssocID="{02BBFB0E-E056-4F0A-8EF2-10FE06F70C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2525817-1350-4218-8B2B-CA5A7628036F}" type="pres">
      <dgm:prSet presAssocID="{49FDEC52-26F9-4E61-A3DD-092D5677BFB7}" presName="sibTrans" presStyleLbl="sibTrans2D1" presStyleIdx="1" presStyleCnt="4"/>
      <dgm:spPr/>
      <dgm:t>
        <a:bodyPr/>
        <a:lstStyle/>
        <a:p>
          <a:endParaRPr lang="es-AR"/>
        </a:p>
      </dgm:t>
    </dgm:pt>
    <dgm:pt modelId="{94014861-8630-4752-8834-6255ABE19419}" type="pres">
      <dgm:prSet presAssocID="{49FDEC52-26F9-4E61-A3DD-092D5677BFB7}" presName="connectorText" presStyleLbl="sibTrans2D1" presStyleIdx="1" presStyleCnt="4"/>
      <dgm:spPr/>
      <dgm:t>
        <a:bodyPr/>
        <a:lstStyle/>
        <a:p>
          <a:endParaRPr lang="es-AR"/>
        </a:p>
      </dgm:t>
    </dgm:pt>
    <dgm:pt modelId="{6C7EAAE1-3B6C-4AEF-82ED-C5E8EFBEA1C1}" type="pres">
      <dgm:prSet presAssocID="{CAC806C5-D452-4A06-9BF8-06DE8097CF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EE6A34-D49F-4E3A-9744-5DCBF172093D}" type="pres">
      <dgm:prSet presAssocID="{C3191FDF-9618-42A1-ABC4-A60A613E157D}" presName="sibTrans" presStyleLbl="sibTrans2D1" presStyleIdx="2" presStyleCnt="4"/>
      <dgm:spPr/>
      <dgm:t>
        <a:bodyPr/>
        <a:lstStyle/>
        <a:p>
          <a:endParaRPr lang="es-AR"/>
        </a:p>
      </dgm:t>
    </dgm:pt>
    <dgm:pt modelId="{A9B76DC9-6010-428E-95C4-AE3CD2989772}" type="pres">
      <dgm:prSet presAssocID="{C3191FDF-9618-42A1-ABC4-A60A613E157D}" presName="connectorText" presStyleLbl="sibTrans2D1" presStyleIdx="2" presStyleCnt="4"/>
      <dgm:spPr/>
      <dgm:t>
        <a:bodyPr/>
        <a:lstStyle/>
        <a:p>
          <a:endParaRPr lang="es-AR"/>
        </a:p>
      </dgm:t>
    </dgm:pt>
    <dgm:pt modelId="{0EC99256-83B1-409D-8E6F-EB206AB9241A}" type="pres">
      <dgm:prSet presAssocID="{3734DE65-3CA5-4D29-8AF9-4522F358D9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5697B02-73F3-4248-9C13-CE84D4287555}" type="pres">
      <dgm:prSet presAssocID="{089F2DFE-601F-4E81-AE54-343901B4D884}" presName="sibTrans" presStyleLbl="sibTrans2D1" presStyleIdx="3" presStyleCnt="4"/>
      <dgm:spPr/>
      <dgm:t>
        <a:bodyPr/>
        <a:lstStyle/>
        <a:p>
          <a:endParaRPr lang="es-AR"/>
        </a:p>
      </dgm:t>
    </dgm:pt>
    <dgm:pt modelId="{B84DBD02-6043-449A-BFB0-E80B4E9A61E3}" type="pres">
      <dgm:prSet presAssocID="{089F2DFE-601F-4E81-AE54-343901B4D884}" presName="connectorText" presStyleLbl="sibTrans2D1" presStyleIdx="3" presStyleCnt="4"/>
      <dgm:spPr/>
      <dgm:t>
        <a:bodyPr/>
        <a:lstStyle/>
        <a:p>
          <a:endParaRPr lang="es-AR"/>
        </a:p>
      </dgm:t>
    </dgm:pt>
    <dgm:pt modelId="{23411C46-5D64-4376-8CDA-5763DA4EE62C}" type="pres">
      <dgm:prSet presAssocID="{A7030C7A-116D-46F7-880F-2AB9651797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F8C3696-FDC9-4A2D-9284-8CCFE14EE1BF}" type="presOf" srcId="{D1DD0C3E-0F7E-46C6-8105-6CF25989CD15}" destId="{BBB29C69-5449-4297-9543-498048CADEE1}" srcOrd="0" destOrd="0" presId="urn:microsoft.com/office/officeart/2005/8/layout/process1"/>
    <dgm:cxn modelId="{074F2215-39D3-44F2-B58C-28793B432F5C}" type="presOf" srcId="{089F2DFE-601F-4E81-AE54-343901B4D884}" destId="{B84DBD02-6043-449A-BFB0-E80B4E9A61E3}" srcOrd="1" destOrd="0" presId="urn:microsoft.com/office/officeart/2005/8/layout/process1"/>
    <dgm:cxn modelId="{80392D0C-999E-42E4-9528-C77712D407CF}" type="presOf" srcId="{089F2DFE-601F-4E81-AE54-343901B4D884}" destId="{F5697B02-73F3-4248-9C13-CE84D4287555}" srcOrd="0" destOrd="0" presId="urn:microsoft.com/office/officeart/2005/8/layout/process1"/>
    <dgm:cxn modelId="{B7E3FAFF-D707-46C9-BDB1-148B86238724}" srcId="{3D68CC17-2890-4372-867C-5E73A4B90249}" destId="{D1DD0C3E-0F7E-46C6-8105-6CF25989CD15}" srcOrd="0" destOrd="0" parTransId="{77E1B63D-A2A0-468C-BF12-5EB6A3C63EFF}" sibTransId="{C1B951A1-C501-4164-859E-30CBB74A59E9}"/>
    <dgm:cxn modelId="{4DDAA364-1D73-4669-924C-2A6D74C554EE}" type="presOf" srcId="{49FDEC52-26F9-4E61-A3DD-092D5677BFB7}" destId="{94014861-8630-4752-8834-6255ABE19419}" srcOrd="1" destOrd="0" presId="urn:microsoft.com/office/officeart/2005/8/layout/process1"/>
    <dgm:cxn modelId="{9977582B-4C34-4D08-B28F-338C6C9A0568}" srcId="{3D68CC17-2890-4372-867C-5E73A4B90249}" destId="{3734DE65-3CA5-4D29-8AF9-4522F358D973}" srcOrd="3" destOrd="0" parTransId="{0A24DF39-017E-40C3-81D8-B9262EB166D5}" sibTransId="{089F2DFE-601F-4E81-AE54-343901B4D884}"/>
    <dgm:cxn modelId="{81CD58AE-398F-43D2-A97E-B5DB192AD89B}" type="presOf" srcId="{3D68CC17-2890-4372-867C-5E73A4B90249}" destId="{6E70D6E6-38FA-4486-9702-EE5F2FCE49D8}" srcOrd="0" destOrd="0" presId="urn:microsoft.com/office/officeart/2005/8/layout/process1"/>
    <dgm:cxn modelId="{4ED085CE-AB4B-48ED-B6ED-02DDD5DE24C1}" type="presOf" srcId="{C1B951A1-C501-4164-859E-30CBB74A59E9}" destId="{A71F87D1-42EA-407D-89D4-7F1007FE1DBE}" srcOrd="0" destOrd="0" presId="urn:microsoft.com/office/officeart/2005/8/layout/process1"/>
    <dgm:cxn modelId="{697C650C-A1F6-4DB7-9C63-1E947FFAFF65}" type="presOf" srcId="{49FDEC52-26F9-4E61-A3DD-092D5677BFB7}" destId="{F2525817-1350-4218-8B2B-CA5A7628036F}" srcOrd="0" destOrd="0" presId="urn:microsoft.com/office/officeart/2005/8/layout/process1"/>
    <dgm:cxn modelId="{64B8015E-28EC-4E63-83A8-098F1AAEEA1C}" type="presOf" srcId="{02BBFB0E-E056-4F0A-8EF2-10FE06F70C86}" destId="{FC351CA3-C315-4CC6-805C-11F996FF3A8B}" srcOrd="0" destOrd="0" presId="urn:microsoft.com/office/officeart/2005/8/layout/process1"/>
    <dgm:cxn modelId="{9F7654B5-9B6F-4796-9289-1CDE4B1C9CA6}" srcId="{3D68CC17-2890-4372-867C-5E73A4B90249}" destId="{A7030C7A-116D-46F7-880F-2AB9651797E7}" srcOrd="4" destOrd="0" parTransId="{B785E4C9-77B9-44E3-91CB-CA6C7886B453}" sibTransId="{D0C520FF-0436-4185-9D1E-58559E4088CC}"/>
    <dgm:cxn modelId="{7F3F04C8-D413-4103-B3B9-5E0C2FD879B7}" srcId="{3D68CC17-2890-4372-867C-5E73A4B90249}" destId="{02BBFB0E-E056-4F0A-8EF2-10FE06F70C86}" srcOrd="1" destOrd="0" parTransId="{117859FE-DCC3-4DF3-A5BA-E7C86B48837E}" sibTransId="{49FDEC52-26F9-4E61-A3DD-092D5677BFB7}"/>
    <dgm:cxn modelId="{027EDE44-0BE9-4B7F-B82A-3C65B5C0EB81}" type="presOf" srcId="{C1B951A1-C501-4164-859E-30CBB74A59E9}" destId="{5FDF4CD1-FED2-4E88-B1B8-631510FFECF8}" srcOrd="1" destOrd="0" presId="urn:microsoft.com/office/officeart/2005/8/layout/process1"/>
    <dgm:cxn modelId="{33D79214-373B-4638-86D6-99E421133941}" type="presOf" srcId="{C3191FDF-9618-42A1-ABC4-A60A613E157D}" destId="{06EE6A34-D49F-4E3A-9744-5DCBF172093D}" srcOrd="0" destOrd="0" presId="urn:microsoft.com/office/officeart/2005/8/layout/process1"/>
    <dgm:cxn modelId="{DB629F3F-DB7C-47DA-915F-CDF49B1FA817}" type="presOf" srcId="{A7030C7A-116D-46F7-880F-2AB9651797E7}" destId="{23411C46-5D64-4376-8CDA-5763DA4EE62C}" srcOrd="0" destOrd="0" presId="urn:microsoft.com/office/officeart/2005/8/layout/process1"/>
    <dgm:cxn modelId="{2C898F2F-DCD8-4D14-BF82-5FA5BF3E302A}" type="presOf" srcId="{3734DE65-3CA5-4D29-8AF9-4522F358D973}" destId="{0EC99256-83B1-409D-8E6F-EB206AB9241A}" srcOrd="0" destOrd="0" presId="urn:microsoft.com/office/officeart/2005/8/layout/process1"/>
    <dgm:cxn modelId="{9351C833-F953-4AB8-A368-BA871E9D7019}" type="presOf" srcId="{CAC806C5-D452-4A06-9BF8-06DE8097CFBB}" destId="{6C7EAAE1-3B6C-4AEF-82ED-C5E8EFBEA1C1}" srcOrd="0" destOrd="0" presId="urn:microsoft.com/office/officeart/2005/8/layout/process1"/>
    <dgm:cxn modelId="{252CC1B1-3764-43C7-9D07-F5D376079B6B}" srcId="{3D68CC17-2890-4372-867C-5E73A4B90249}" destId="{CAC806C5-D452-4A06-9BF8-06DE8097CFBB}" srcOrd="2" destOrd="0" parTransId="{DBBCF978-AC73-44F3-B132-6EFACE5E1304}" sibTransId="{C3191FDF-9618-42A1-ABC4-A60A613E157D}"/>
    <dgm:cxn modelId="{08D3B293-4488-45E2-8FBB-D23D594AC025}" type="presOf" srcId="{C3191FDF-9618-42A1-ABC4-A60A613E157D}" destId="{A9B76DC9-6010-428E-95C4-AE3CD2989772}" srcOrd="1" destOrd="0" presId="urn:microsoft.com/office/officeart/2005/8/layout/process1"/>
    <dgm:cxn modelId="{9CC7766B-9826-4BC3-9C25-FE5927900C46}" type="presParOf" srcId="{6E70D6E6-38FA-4486-9702-EE5F2FCE49D8}" destId="{BBB29C69-5449-4297-9543-498048CADEE1}" srcOrd="0" destOrd="0" presId="urn:microsoft.com/office/officeart/2005/8/layout/process1"/>
    <dgm:cxn modelId="{A2296243-E6BD-4454-8E34-6D8621AA9805}" type="presParOf" srcId="{6E70D6E6-38FA-4486-9702-EE5F2FCE49D8}" destId="{A71F87D1-42EA-407D-89D4-7F1007FE1DBE}" srcOrd="1" destOrd="0" presId="urn:microsoft.com/office/officeart/2005/8/layout/process1"/>
    <dgm:cxn modelId="{87501717-A955-4BAF-8086-FA462229A0A9}" type="presParOf" srcId="{A71F87D1-42EA-407D-89D4-7F1007FE1DBE}" destId="{5FDF4CD1-FED2-4E88-B1B8-631510FFECF8}" srcOrd="0" destOrd="0" presId="urn:microsoft.com/office/officeart/2005/8/layout/process1"/>
    <dgm:cxn modelId="{9CEBA3FB-B912-451A-9F22-980322319FD7}" type="presParOf" srcId="{6E70D6E6-38FA-4486-9702-EE5F2FCE49D8}" destId="{FC351CA3-C315-4CC6-805C-11F996FF3A8B}" srcOrd="2" destOrd="0" presId="urn:microsoft.com/office/officeart/2005/8/layout/process1"/>
    <dgm:cxn modelId="{80D07071-2376-4310-8C2E-83CE4718736A}" type="presParOf" srcId="{6E70D6E6-38FA-4486-9702-EE5F2FCE49D8}" destId="{F2525817-1350-4218-8B2B-CA5A7628036F}" srcOrd="3" destOrd="0" presId="urn:microsoft.com/office/officeart/2005/8/layout/process1"/>
    <dgm:cxn modelId="{9F08FD8A-328C-458A-9AF3-AA3FD5F19C35}" type="presParOf" srcId="{F2525817-1350-4218-8B2B-CA5A7628036F}" destId="{94014861-8630-4752-8834-6255ABE19419}" srcOrd="0" destOrd="0" presId="urn:microsoft.com/office/officeart/2005/8/layout/process1"/>
    <dgm:cxn modelId="{0D4DD98C-A4E9-4D28-A1BA-6177706F412C}" type="presParOf" srcId="{6E70D6E6-38FA-4486-9702-EE5F2FCE49D8}" destId="{6C7EAAE1-3B6C-4AEF-82ED-C5E8EFBEA1C1}" srcOrd="4" destOrd="0" presId="urn:microsoft.com/office/officeart/2005/8/layout/process1"/>
    <dgm:cxn modelId="{B0A85A32-48DC-4302-8F19-4BD0EA0F5462}" type="presParOf" srcId="{6E70D6E6-38FA-4486-9702-EE5F2FCE49D8}" destId="{06EE6A34-D49F-4E3A-9744-5DCBF172093D}" srcOrd="5" destOrd="0" presId="urn:microsoft.com/office/officeart/2005/8/layout/process1"/>
    <dgm:cxn modelId="{48CCB3E4-E50A-4597-ABD8-4C2A7359110E}" type="presParOf" srcId="{06EE6A34-D49F-4E3A-9744-5DCBF172093D}" destId="{A9B76DC9-6010-428E-95C4-AE3CD2989772}" srcOrd="0" destOrd="0" presId="urn:microsoft.com/office/officeart/2005/8/layout/process1"/>
    <dgm:cxn modelId="{1E9E8F05-0D10-4589-BFE9-D916DB44C3E1}" type="presParOf" srcId="{6E70D6E6-38FA-4486-9702-EE5F2FCE49D8}" destId="{0EC99256-83B1-409D-8E6F-EB206AB9241A}" srcOrd="6" destOrd="0" presId="urn:microsoft.com/office/officeart/2005/8/layout/process1"/>
    <dgm:cxn modelId="{FBB58660-7A5D-4C54-AFC9-E82EB96F362A}" type="presParOf" srcId="{6E70D6E6-38FA-4486-9702-EE5F2FCE49D8}" destId="{F5697B02-73F3-4248-9C13-CE84D4287555}" srcOrd="7" destOrd="0" presId="urn:microsoft.com/office/officeart/2005/8/layout/process1"/>
    <dgm:cxn modelId="{AB8FED8F-12DA-4C94-8B37-444412101D92}" type="presParOf" srcId="{F5697B02-73F3-4248-9C13-CE84D4287555}" destId="{B84DBD02-6043-449A-BFB0-E80B4E9A61E3}" srcOrd="0" destOrd="0" presId="urn:microsoft.com/office/officeart/2005/8/layout/process1"/>
    <dgm:cxn modelId="{FE8F4C4B-215C-4142-9D62-FD78518A3EDF}" type="presParOf" srcId="{6E70D6E6-38FA-4486-9702-EE5F2FCE49D8}" destId="{23411C46-5D64-4376-8CDA-5763DA4EE62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EC503-81D5-445E-9979-638DE32EED5D}">
      <dsp:nvSpPr>
        <dsp:cNvPr id="0" name=""/>
        <dsp:cNvSpPr/>
      </dsp:nvSpPr>
      <dsp:spPr>
        <a:xfrm>
          <a:off x="2040023" y="0"/>
          <a:ext cx="3471433" cy="347153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6F3EEC-9F5E-4A57-9EF6-F7B51AC6EC8D}">
      <dsp:nvSpPr>
        <dsp:cNvPr id="0" name=""/>
        <dsp:cNvSpPr/>
      </dsp:nvSpPr>
      <dsp:spPr>
        <a:xfrm>
          <a:off x="5250281" y="453539"/>
          <a:ext cx="2593182" cy="253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smtClean="0"/>
            <a:t>Estimación de diversos escenarios macroeconómicos, las finanzas públicas nacionales y su impacto en las cuentas públicas de la Provincia de Buenos Aires</a:t>
          </a:r>
          <a:endParaRPr lang="es-AR" sz="1800" kern="1200" dirty="0"/>
        </a:p>
      </dsp:txBody>
      <dsp:txXfrm>
        <a:off x="5250281" y="453539"/>
        <a:ext cx="2593182" cy="2533723"/>
      </dsp:txXfrm>
    </dsp:sp>
    <dsp:sp modelId="{79E7384C-6BD7-4153-BF5C-6D34E841A42E}">
      <dsp:nvSpPr>
        <dsp:cNvPr id="0" name=""/>
        <dsp:cNvSpPr/>
      </dsp:nvSpPr>
      <dsp:spPr>
        <a:xfrm>
          <a:off x="2775809" y="1008118"/>
          <a:ext cx="1998608" cy="1321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/>
            <a:t>Elaboración de Premisas Macroeconómicas 2017 - 2019</a:t>
          </a:r>
          <a:endParaRPr lang="es-AR" sz="2000" b="1" kern="1200" dirty="0"/>
        </a:p>
      </dsp:txBody>
      <dsp:txXfrm>
        <a:off x="2775809" y="1008118"/>
        <a:ext cx="1998608" cy="1321710"/>
      </dsp:txXfrm>
    </dsp:sp>
    <dsp:sp modelId="{17059470-0AA3-4964-9248-6393DE059C26}">
      <dsp:nvSpPr>
        <dsp:cNvPr id="0" name=""/>
        <dsp:cNvSpPr/>
      </dsp:nvSpPr>
      <dsp:spPr>
        <a:xfrm>
          <a:off x="1323437" y="2225114"/>
          <a:ext cx="2982225" cy="298348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159014-B0E5-48D2-8903-8CC593BB6BEE}">
      <dsp:nvSpPr>
        <dsp:cNvPr id="0" name=""/>
        <dsp:cNvSpPr/>
      </dsp:nvSpPr>
      <dsp:spPr>
        <a:xfrm>
          <a:off x="4388995" y="3015052"/>
          <a:ext cx="2473658" cy="1593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smtClean="0"/>
            <a:t>Definición de Objetivos Estratégicos de Gestión y cursos de acción para su consecución</a:t>
          </a:r>
          <a:endParaRPr lang="es-AR" sz="1800" kern="1200" dirty="0"/>
        </a:p>
      </dsp:txBody>
      <dsp:txXfrm>
        <a:off x="4388995" y="3015052"/>
        <a:ext cx="2473658" cy="1593463"/>
      </dsp:txXfrm>
    </dsp:sp>
    <dsp:sp modelId="{0D9938B9-3B77-4811-B440-565F716AA3FF}">
      <dsp:nvSpPr>
        <dsp:cNvPr id="0" name=""/>
        <dsp:cNvSpPr/>
      </dsp:nvSpPr>
      <dsp:spPr>
        <a:xfrm>
          <a:off x="1838326" y="2952328"/>
          <a:ext cx="1936786" cy="144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smtClean="0"/>
            <a:t>Definición de Objetivos Estratégicos y Plan de Acción</a:t>
          </a:r>
          <a:br>
            <a:rPr lang="es-AR" sz="1900" b="1" kern="1200" smtClean="0"/>
          </a:br>
          <a:r>
            <a:rPr lang="es-AR" sz="1900" b="1" kern="1200" smtClean="0"/>
            <a:t>2017 - 2019</a:t>
          </a:r>
          <a:endParaRPr lang="es-AR" sz="1900" b="1" kern="1200" dirty="0"/>
        </a:p>
      </dsp:txBody>
      <dsp:txXfrm>
        <a:off x="1838326" y="2952328"/>
        <a:ext cx="1936786" cy="1449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45FA8-3232-4582-B00F-FCC19B866047}">
      <dsp:nvSpPr>
        <dsp:cNvPr id="0" name=""/>
        <dsp:cNvSpPr/>
      </dsp:nvSpPr>
      <dsp:spPr>
        <a:xfrm>
          <a:off x="0" y="316209"/>
          <a:ext cx="7843500" cy="1417500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337" tIns="374904" rIns="620337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El establecimiento de </a:t>
          </a:r>
          <a:r>
            <a:rPr lang="es-AR" sz="1800" b="1" kern="1200" dirty="0" smtClean="0"/>
            <a:t>Metas y su cuantificación </a:t>
          </a:r>
          <a:r>
            <a:rPr lang="es-AR" sz="1800" kern="1200" dirty="0" smtClean="0"/>
            <a:t>permite reconocer los mecanismos mediante los cuales se gestionarán los recursos para el logro de los Objetivos definidos por la Jurisdicción.</a:t>
          </a:r>
          <a:endParaRPr lang="es-AR" sz="1800" kern="1200" dirty="0"/>
        </a:p>
      </dsp:txBody>
      <dsp:txXfrm>
        <a:off x="69197" y="385406"/>
        <a:ext cx="7705106" cy="1279106"/>
      </dsp:txXfrm>
    </dsp:sp>
    <dsp:sp modelId="{EC20BFBD-1106-4854-A342-5D0A14D801A1}">
      <dsp:nvSpPr>
        <dsp:cNvPr id="0" name=""/>
        <dsp:cNvSpPr/>
      </dsp:nvSpPr>
      <dsp:spPr>
        <a:xfrm>
          <a:off x="399644" y="50522"/>
          <a:ext cx="5595021" cy="531360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i="1" kern="1200" smtClean="0"/>
            <a:t>Formulario N° 4: </a:t>
          </a:r>
          <a:r>
            <a:rPr lang="es-AR" sz="2000" b="1" i="1" kern="1200" smtClean="0"/>
            <a:t>Metas</a:t>
          </a:r>
          <a:endParaRPr lang="es-AR" sz="2000" kern="1200"/>
        </a:p>
      </dsp:txBody>
      <dsp:txXfrm>
        <a:off x="425583" y="76461"/>
        <a:ext cx="5543143" cy="479482"/>
      </dsp:txXfrm>
    </dsp:sp>
    <dsp:sp modelId="{801548E7-934F-4C45-87D3-5A3D8F1050A2}">
      <dsp:nvSpPr>
        <dsp:cNvPr id="0" name=""/>
        <dsp:cNvSpPr/>
      </dsp:nvSpPr>
      <dsp:spPr>
        <a:xfrm>
          <a:off x="0" y="2256230"/>
          <a:ext cx="7843500" cy="1134000"/>
        </a:xfrm>
        <a:prstGeom prst="round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337" tIns="374904" rIns="620337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smtClean="0"/>
            <a:t>Los indicadores establecen criterios de evaluación y permiten prevenir potenciales desvíos en la consecución de metas.</a:t>
          </a:r>
          <a:endParaRPr lang="es-AR" sz="1800" kern="1200"/>
        </a:p>
      </dsp:txBody>
      <dsp:txXfrm>
        <a:off x="55357" y="2311587"/>
        <a:ext cx="7732786" cy="1023286"/>
      </dsp:txXfrm>
    </dsp:sp>
    <dsp:sp modelId="{81561851-7513-429E-A2D1-DFDC6A9CF625}">
      <dsp:nvSpPr>
        <dsp:cNvPr id="0" name=""/>
        <dsp:cNvSpPr/>
      </dsp:nvSpPr>
      <dsp:spPr>
        <a:xfrm>
          <a:off x="399644" y="1990550"/>
          <a:ext cx="5595021" cy="531360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i="1" kern="1200" dirty="0" smtClean="0"/>
            <a:t>Formulario N° 17 y 18: </a:t>
          </a:r>
          <a:r>
            <a:rPr lang="es-AR" sz="2000" b="1" i="1" kern="1200" dirty="0" smtClean="0"/>
            <a:t>Indicadores de Gestión</a:t>
          </a:r>
          <a:endParaRPr lang="es-AR" sz="2000" kern="1200" dirty="0"/>
        </a:p>
      </dsp:txBody>
      <dsp:txXfrm>
        <a:off x="425583" y="2016489"/>
        <a:ext cx="554314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29C69-5449-4297-9543-498048CADEE1}">
      <dsp:nvSpPr>
        <dsp:cNvPr id="0" name=""/>
        <dsp:cNvSpPr/>
      </dsp:nvSpPr>
      <dsp:spPr>
        <a:xfrm>
          <a:off x="4043" y="229184"/>
          <a:ext cx="1253459" cy="75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i="1" kern="1200" dirty="0" smtClean="0"/>
            <a:t>Política Presupuestaria</a:t>
          </a:r>
          <a:endParaRPr lang="es-AR" sz="1400" b="0" i="1" kern="1200" dirty="0"/>
        </a:p>
      </dsp:txBody>
      <dsp:txXfrm>
        <a:off x="26071" y="251212"/>
        <a:ext cx="1209403" cy="708019"/>
      </dsp:txXfrm>
    </dsp:sp>
    <dsp:sp modelId="{A71F87D1-42EA-407D-89D4-7F1007FE1DBE}">
      <dsp:nvSpPr>
        <dsp:cNvPr id="0" name=""/>
        <dsp:cNvSpPr/>
      </dsp:nvSpPr>
      <dsp:spPr>
        <a:xfrm>
          <a:off x="1382849" y="449792"/>
          <a:ext cx="265733" cy="31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1382849" y="511964"/>
        <a:ext cx="186013" cy="186514"/>
      </dsp:txXfrm>
    </dsp:sp>
    <dsp:sp modelId="{FC351CA3-C315-4CC6-805C-11F996FF3A8B}">
      <dsp:nvSpPr>
        <dsp:cNvPr id="0" name=""/>
        <dsp:cNvSpPr/>
      </dsp:nvSpPr>
      <dsp:spPr>
        <a:xfrm>
          <a:off x="1758887" y="229184"/>
          <a:ext cx="1253459" cy="75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i="1" kern="1200" dirty="0" smtClean="0"/>
            <a:t>Apertura Programática</a:t>
          </a:r>
          <a:endParaRPr lang="es-AR" sz="1400" b="0" i="1" kern="1200" dirty="0"/>
        </a:p>
      </dsp:txBody>
      <dsp:txXfrm>
        <a:off x="1780915" y="251212"/>
        <a:ext cx="1209403" cy="708019"/>
      </dsp:txXfrm>
    </dsp:sp>
    <dsp:sp modelId="{F2525817-1350-4218-8B2B-CA5A7628036F}">
      <dsp:nvSpPr>
        <dsp:cNvPr id="0" name=""/>
        <dsp:cNvSpPr/>
      </dsp:nvSpPr>
      <dsp:spPr>
        <a:xfrm>
          <a:off x="3137692" y="449792"/>
          <a:ext cx="265733" cy="31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3137692" y="511964"/>
        <a:ext cx="186013" cy="186514"/>
      </dsp:txXfrm>
    </dsp:sp>
    <dsp:sp modelId="{6C7EAAE1-3B6C-4AEF-82ED-C5E8EFBEA1C1}">
      <dsp:nvSpPr>
        <dsp:cNvPr id="0" name=""/>
        <dsp:cNvSpPr/>
      </dsp:nvSpPr>
      <dsp:spPr>
        <a:xfrm>
          <a:off x="3513730" y="229184"/>
          <a:ext cx="1253459" cy="75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i="1" kern="1200" dirty="0" smtClean="0"/>
            <a:t>Descripción de Programa</a:t>
          </a:r>
          <a:endParaRPr lang="es-AR" sz="1400" b="0" i="1" kern="1200" dirty="0"/>
        </a:p>
      </dsp:txBody>
      <dsp:txXfrm>
        <a:off x="3535758" y="251212"/>
        <a:ext cx="1209403" cy="708019"/>
      </dsp:txXfrm>
    </dsp:sp>
    <dsp:sp modelId="{06EE6A34-D49F-4E3A-9744-5DCBF172093D}">
      <dsp:nvSpPr>
        <dsp:cNvPr id="0" name=""/>
        <dsp:cNvSpPr/>
      </dsp:nvSpPr>
      <dsp:spPr>
        <a:xfrm>
          <a:off x="4892536" y="449792"/>
          <a:ext cx="265733" cy="31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4892536" y="511964"/>
        <a:ext cx="186013" cy="186514"/>
      </dsp:txXfrm>
    </dsp:sp>
    <dsp:sp modelId="{0EC99256-83B1-409D-8E6F-EB206AB9241A}">
      <dsp:nvSpPr>
        <dsp:cNvPr id="0" name=""/>
        <dsp:cNvSpPr/>
      </dsp:nvSpPr>
      <dsp:spPr>
        <a:xfrm>
          <a:off x="5268574" y="229184"/>
          <a:ext cx="1253459" cy="75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i="1" kern="1200" dirty="0" smtClean="0"/>
            <a:t>Metas</a:t>
          </a:r>
          <a:endParaRPr lang="es-AR" sz="1400" b="0" i="1" kern="1200" dirty="0"/>
        </a:p>
      </dsp:txBody>
      <dsp:txXfrm>
        <a:off x="5290602" y="251212"/>
        <a:ext cx="1209403" cy="708019"/>
      </dsp:txXfrm>
    </dsp:sp>
    <dsp:sp modelId="{F5697B02-73F3-4248-9C13-CE84D4287555}">
      <dsp:nvSpPr>
        <dsp:cNvPr id="0" name=""/>
        <dsp:cNvSpPr/>
      </dsp:nvSpPr>
      <dsp:spPr>
        <a:xfrm>
          <a:off x="6647379" y="449792"/>
          <a:ext cx="265733" cy="31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6647379" y="511964"/>
        <a:ext cx="186013" cy="186514"/>
      </dsp:txXfrm>
    </dsp:sp>
    <dsp:sp modelId="{23411C46-5D64-4376-8CDA-5763DA4EE62C}">
      <dsp:nvSpPr>
        <dsp:cNvPr id="0" name=""/>
        <dsp:cNvSpPr/>
      </dsp:nvSpPr>
      <dsp:spPr>
        <a:xfrm>
          <a:off x="7023417" y="229184"/>
          <a:ext cx="1253459" cy="75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i="1" kern="1200" dirty="0" smtClean="0"/>
            <a:t>Indicadores</a:t>
          </a:r>
          <a:endParaRPr lang="es-AR" sz="1400" b="0" i="1" kern="1200" dirty="0"/>
        </a:p>
      </dsp:txBody>
      <dsp:txXfrm>
        <a:off x="7045445" y="251212"/>
        <a:ext cx="1209403" cy="708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2" y="6215883"/>
            <a:ext cx="1365161" cy="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19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14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87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14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47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0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52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6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55796-37D6-4C96-A971-5713AAF27A6D}" type="datetimeFigureOut">
              <a:rPr lang="es-ES" smtClean="0"/>
              <a:t>13/06/2016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1B028A-7BCA-443D-849A-928A41C67F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0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2" y="6215883"/>
            <a:ext cx="1365161" cy="488228"/>
          </a:xfrm>
          <a:prstGeom prst="rect">
            <a:avLst/>
          </a:prstGeom>
        </p:spPr>
      </p:pic>
      <p:sp>
        <p:nvSpPr>
          <p:cNvPr id="3" name="2 CuadroTexto"/>
          <p:cNvSpPr txBox="1"/>
          <p:nvPr userDrawn="1"/>
        </p:nvSpPr>
        <p:spPr>
          <a:xfrm>
            <a:off x="381247" y="6237312"/>
            <a:ext cx="210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Economía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Dependencia</a:t>
            </a:r>
          </a:p>
        </p:txBody>
      </p:sp>
    </p:spTree>
    <p:extLst>
      <p:ext uri="{BB962C8B-B14F-4D97-AF65-F5344CB8AC3E}">
        <p14:creationId xmlns:p14="http://schemas.microsoft.com/office/powerpoint/2010/main" val="42422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629754" y="2708920"/>
            <a:ext cx="43204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Cronograma para la formulación presupuestaria </a:t>
            </a:r>
            <a:endParaRPr lang="es-ES" sz="2500" b="1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1" y="76470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A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5373216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Dirección Provincial de Presupuesto Público</a:t>
            </a:r>
            <a:endParaRPr lang="es-AR" sz="15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Subsecretaría de Hacienda</a:t>
            </a:r>
            <a:r>
              <a:rPr lang="es-AR" sz="1500" b="1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sz="1500" b="1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Ministerio </a:t>
            </a:r>
            <a:r>
              <a:rPr lang="es-AR" sz="15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AR" sz="15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Economía </a:t>
            </a:r>
            <a:endParaRPr lang="es-AR" sz="15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42" y="5337596"/>
            <a:ext cx="2785552" cy="9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704856" cy="1224136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s-AR" sz="2000" i="1" dirty="0" smtClean="0"/>
              <a:t>Formulario N° 10: </a:t>
            </a:r>
            <a:r>
              <a:rPr lang="es-AR" sz="2000" b="1" i="1" dirty="0" smtClean="0"/>
              <a:t>Recepción y Carga de Analíticos del Gasto</a:t>
            </a:r>
          </a:p>
          <a:p>
            <a:pPr marL="0" indent="0">
              <a:buClr>
                <a:srgbClr val="C00000"/>
              </a:buClr>
              <a:buNone/>
            </a:pPr>
            <a:endParaRPr lang="es-AR" sz="2000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es-AR" sz="2000" dirty="0" smtClean="0"/>
              <a:t>Revisión y Consolidación de los Analíticos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938318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175187" y="1866310"/>
            <a:ext cx="1321900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 y Agosto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66236" y="3501008"/>
            <a:ext cx="6811529" cy="1605066"/>
            <a:chOff x="1000831" y="3119911"/>
            <a:chExt cx="6811529" cy="1605066"/>
          </a:xfrm>
        </p:grpSpPr>
        <p:sp>
          <p:nvSpPr>
            <p:cNvPr id="23" name="22 Forma libre"/>
            <p:cNvSpPr/>
            <p:nvPr/>
          </p:nvSpPr>
          <p:spPr>
            <a:xfrm>
              <a:off x="1000831" y="4005618"/>
              <a:ext cx="1553079" cy="719359"/>
            </a:xfrm>
            <a:custGeom>
              <a:avLst/>
              <a:gdLst>
                <a:gd name="connsiteX0" fmla="*/ 0 w 1165129"/>
                <a:gd name="connsiteY0" fmla="*/ 0 h 719359"/>
                <a:gd name="connsiteX1" fmla="*/ 1165129 w 1165129"/>
                <a:gd name="connsiteY1" fmla="*/ 0 h 719359"/>
                <a:gd name="connsiteX2" fmla="*/ 1165129 w 1165129"/>
                <a:gd name="connsiteY2" fmla="*/ 719359 h 719359"/>
                <a:gd name="connsiteX3" fmla="*/ 0 w 1165129"/>
                <a:gd name="connsiteY3" fmla="*/ 719359 h 719359"/>
                <a:gd name="connsiteX4" fmla="*/ 0 w 1165129"/>
                <a:gd name="connsiteY4" fmla="*/ 0 h 7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129" h="719359">
                  <a:moveTo>
                    <a:pt x="0" y="0"/>
                  </a:moveTo>
                  <a:lnTo>
                    <a:pt x="1165129" y="0"/>
                  </a:lnTo>
                  <a:lnTo>
                    <a:pt x="1165129" y="719359"/>
                  </a:lnTo>
                  <a:lnTo>
                    <a:pt x="0" y="719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500" i="1" kern="1200" dirty="0" smtClean="0"/>
                <a:t>Unidad Ejecutora Responsable</a:t>
              </a:r>
              <a:endParaRPr lang="es-AR" sz="1500" i="1" kern="1200" dirty="0"/>
            </a:p>
          </p:txBody>
        </p:sp>
        <p:sp>
          <p:nvSpPr>
            <p:cNvPr id="42" name="41 Cheurón"/>
            <p:cNvSpPr/>
            <p:nvPr/>
          </p:nvSpPr>
          <p:spPr>
            <a:xfrm>
              <a:off x="2801031" y="3119911"/>
              <a:ext cx="427727" cy="816578"/>
            </a:xfrm>
            <a:prstGeom prst="chevron">
              <a:avLst>
                <a:gd name="adj" fmla="val 6231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43 Forma libre"/>
            <p:cNvSpPr/>
            <p:nvPr/>
          </p:nvSpPr>
          <p:spPr>
            <a:xfrm>
              <a:off x="3377095" y="4005618"/>
              <a:ext cx="1850007" cy="719359"/>
            </a:xfrm>
            <a:custGeom>
              <a:avLst/>
              <a:gdLst>
                <a:gd name="connsiteX0" fmla="*/ 0 w 1166529"/>
                <a:gd name="connsiteY0" fmla="*/ 0 h 719359"/>
                <a:gd name="connsiteX1" fmla="*/ 1166529 w 1166529"/>
                <a:gd name="connsiteY1" fmla="*/ 0 h 719359"/>
                <a:gd name="connsiteX2" fmla="*/ 1166529 w 1166529"/>
                <a:gd name="connsiteY2" fmla="*/ 719359 h 719359"/>
                <a:gd name="connsiteX3" fmla="*/ 0 w 1166529"/>
                <a:gd name="connsiteY3" fmla="*/ 719359 h 719359"/>
                <a:gd name="connsiteX4" fmla="*/ 0 w 1166529"/>
                <a:gd name="connsiteY4" fmla="*/ 0 h 7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29" h="719359">
                  <a:moveTo>
                    <a:pt x="0" y="0"/>
                  </a:moveTo>
                  <a:lnTo>
                    <a:pt x="1166529" y="0"/>
                  </a:lnTo>
                  <a:lnTo>
                    <a:pt x="1166529" y="719359"/>
                  </a:lnTo>
                  <a:lnTo>
                    <a:pt x="0" y="719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500" i="1" kern="1200" dirty="0" smtClean="0"/>
                <a:t>DGA de cada Jurisdicción u Organismo</a:t>
              </a:r>
              <a:endParaRPr lang="es-AR" sz="1500" i="1" kern="1200" dirty="0"/>
            </a:p>
          </p:txBody>
        </p:sp>
        <p:sp>
          <p:nvSpPr>
            <p:cNvPr id="45" name="44 Cheurón"/>
            <p:cNvSpPr/>
            <p:nvPr/>
          </p:nvSpPr>
          <p:spPr>
            <a:xfrm>
              <a:off x="5371118" y="3119911"/>
              <a:ext cx="427727" cy="816578"/>
            </a:xfrm>
            <a:prstGeom prst="chevron">
              <a:avLst>
                <a:gd name="adj" fmla="val 6231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3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3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46 Forma libre"/>
            <p:cNvSpPr/>
            <p:nvPr/>
          </p:nvSpPr>
          <p:spPr>
            <a:xfrm>
              <a:off x="6113399" y="4005618"/>
              <a:ext cx="1698961" cy="719359"/>
            </a:xfrm>
            <a:custGeom>
              <a:avLst/>
              <a:gdLst>
                <a:gd name="connsiteX0" fmla="*/ 0 w 1166529"/>
                <a:gd name="connsiteY0" fmla="*/ 0 h 719359"/>
                <a:gd name="connsiteX1" fmla="*/ 1166529 w 1166529"/>
                <a:gd name="connsiteY1" fmla="*/ 0 h 719359"/>
                <a:gd name="connsiteX2" fmla="*/ 1166529 w 1166529"/>
                <a:gd name="connsiteY2" fmla="*/ 719359 h 719359"/>
                <a:gd name="connsiteX3" fmla="*/ 0 w 1166529"/>
                <a:gd name="connsiteY3" fmla="*/ 719359 h 719359"/>
                <a:gd name="connsiteX4" fmla="*/ 0 w 1166529"/>
                <a:gd name="connsiteY4" fmla="*/ 0 h 71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29" h="719359">
                  <a:moveTo>
                    <a:pt x="0" y="0"/>
                  </a:moveTo>
                  <a:lnTo>
                    <a:pt x="1166529" y="0"/>
                  </a:lnTo>
                  <a:lnTo>
                    <a:pt x="1166529" y="719359"/>
                  </a:lnTo>
                  <a:lnTo>
                    <a:pt x="0" y="719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500" i="1" kern="1200" dirty="0" smtClean="0"/>
                <a:t>Dirección Provincial de Presupuesto Público</a:t>
              </a:r>
              <a:endParaRPr lang="es-AR" sz="1500" i="1" kern="1200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1089812" y="3212976"/>
              <a:ext cx="12506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i="1" dirty="0" smtClean="0"/>
                <a:t>Carga del </a:t>
              </a:r>
              <a:br>
                <a:rPr lang="es-AR" sz="2000" b="1" i="1" dirty="0" smtClean="0"/>
              </a:br>
              <a:r>
                <a:rPr lang="es-AR" sz="2000" b="1" i="1" dirty="0" smtClean="0"/>
                <a:t>Analítico</a:t>
              </a:r>
              <a:endParaRPr lang="es-AR" sz="2000" b="1" i="1" dirty="0"/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3638901" y="3212976"/>
              <a:ext cx="1291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i="1" dirty="0" smtClean="0"/>
                <a:t>Control y </a:t>
              </a:r>
              <a:br>
                <a:rPr lang="es-AR" sz="2000" b="1" i="1" dirty="0" smtClean="0"/>
              </a:br>
              <a:r>
                <a:rPr lang="es-AR" sz="2000" b="1" i="1" dirty="0" smtClean="0"/>
                <a:t>Validación</a:t>
              </a:r>
              <a:endParaRPr lang="es-AR" sz="2000" b="1" i="1" dirty="0"/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6114073" y="3212976"/>
              <a:ext cx="1654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i="1" dirty="0" smtClean="0"/>
                <a:t>Revisión y </a:t>
              </a:r>
              <a:br>
                <a:rPr lang="es-AR" sz="2000" b="1" i="1" dirty="0" smtClean="0"/>
              </a:br>
              <a:r>
                <a:rPr lang="es-AR" sz="2000" b="1" i="1" dirty="0" smtClean="0"/>
                <a:t>Consolidación</a:t>
              </a:r>
              <a:endParaRPr lang="es-AR" sz="2000" b="1" i="1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Distribución y Carga Analítica del 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Presupuesto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883907" y="404664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 smtClean="0">
                <a:solidFill>
                  <a:schemeClr val="accent3"/>
                </a:solidFill>
              </a:rPr>
              <a:t>Elaboración del Mensaje de Presupuesto</a:t>
            </a:r>
            <a:endParaRPr lang="es-AR" sz="3000" dirty="0">
              <a:solidFill>
                <a:schemeClr val="accent3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02163" y="1412776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180528" y="1340768"/>
            <a:ext cx="1321900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 y Agosto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89248" y="1565920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 smtClean="0">
                <a:solidFill>
                  <a:schemeClr val="accent3"/>
                </a:solidFill>
              </a:rPr>
              <a:t>Elaboración de la Estructura del Articulado</a:t>
            </a:r>
            <a:endParaRPr lang="es-AR" sz="3000" dirty="0">
              <a:solidFill>
                <a:schemeClr val="accent3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889248" y="3294112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 smtClean="0">
                <a:solidFill>
                  <a:schemeClr val="accent3"/>
                </a:solidFill>
              </a:rPr>
              <a:t>Consolidación del Articulado</a:t>
            </a:r>
            <a:endParaRPr lang="es-AR" sz="3000" dirty="0">
              <a:solidFill>
                <a:schemeClr val="accent3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889248" y="4230216"/>
            <a:ext cx="605901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AR" sz="3000" b="1" dirty="0">
                <a:solidFill>
                  <a:schemeClr val="accent3"/>
                </a:solidFill>
              </a:rPr>
              <a:t>Consolidación e Impresión del Proyecto de Presupuesto</a:t>
            </a:r>
          </a:p>
        </p:txBody>
      </p:sp>
      <p:sp>
        <p:nvSpPr>
          <p:cNvPr id="20" name="19 Elipse"/>
          <p:cNvSpPr/>
          <p:nvPr/>
        </p:nvSpPr>
        <p:spPr>
          <a:xfrm>
            <a:off x="107504" y="4170566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66735" y="4098558"/>
            <a:ext cx="760849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Agosto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45262" y="620688"/>
            <a:ext cx="7704856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b="1" dirty="0" smtClean="0">
                <a:solidFill>
                  <a:srgbClr val="9ACA3C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AR" sz="4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576592" y="1302926"/>
            <a:ext cx="809986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s-A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Este documento constituye una presentación del Cronograma para la Formulación del Presupuesto General 2017 a partir de la Resolución N°1/16 del Subsecretario de Hacienda del Ministerio de Economía de la Provincia de Buenos Aires.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la misma se establece que, conforme marca el artículo 144 de la Constitución Provincial, el Proyecto de Presupuesto 2017 deberá ser presentado a la Legislatura con anterioridad al 31 de </a:t>
            </a:r>
            <a:r>
              <a:rPr 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del presente ejercicio</a:t>
            </a:r>
            <a:r>
              <a:rPr 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s-A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 se encuentra facultada a dictar las normas complementarias, aclaratorias e interpretativas que se requieran para dar cumplimiento a la misma.</a:t>
            </a:r>
          </a:p>
          <a:p>
            <a:pPr marL="0" indent="0" algn="just">
              <a:lnSpc>
                <a:spcPct val="150000"/>
              </a:lnSpc>
            </a:pP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2924944"/>
            <a:ext cx="216024" cy="216024"/>
          </a:xfrm>
          <a:prstGeom prst="ellipse">
            <a:avLst/>
          </a:prstGeom>
          <a:solidFill>
            <a:schemeClr val="accent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180528" y="2874422"/>
            <a:ext cx="1274901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y Junio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109448695"/>
              </p:ext>
            </p:extLst>
          </p:nvPr>
        </p:nvGraphicFramePr>
        <p:xfrm>
          <a:off x="517666" y="470069"/>
          <a:ext cx="9166902" cy="520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971600" y="188640"/>
            <a:ext cx="3950697" cy="584775"/>
          </a:xfrm>
          <a:prstGeom prst="rect">
            <a:avLst/>
          </a:prstGeom>
          <a:noFill/>
          <a:effectLst>
            <a:glow rad="18669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schemeClr val="bg1">
                      <a:alpha val="50000"/>
                    </a:schemeClr>
                  </a:innerShdw>
                </a:effectLst>
              </a:rPr>
              <a:t>Dirección Provincial de Estudios Económicos </a:t>
            </a:r>
            <a:b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schemeClr val="bg1">
                      <a:alpha val="50000"/>
                    </a:schemeClr>
                  </a:innerShdw>
                </a:effectLst>
              </a:rPr>
            </a:br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  <a:effectLst>
                  <a:innerShdw blurRad="63500" dist="50800">
                    <a:schemeClr val="bg1">
                      <a:alpha val="50000"/>
                    </a:schemeClr>
                  </a:innerShdw>
                </a:effectLst>
              </a:rPr>
              <a:t>Ministerio de Economía</a:t>
            </a:r>
            <a:endParaRPr lang="es-AR" sz="1600" i="1" dirty="0"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schemeClr val="bg1">
                    <a:alpha val="50000"/>
                  </a:schemeClr>
                </a:inn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355976" y="543651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  <a:t>Subsecretaría de Gestión Pública</a:t>
            </a:r>
            <a:b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</a:rPr>
              <a:t>Ministerio de Coordinación y Gestión Pública</a:t>
            </a:r>
            <a:endParaRPr lang="es-A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650286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175187" y="1578278"/>
            <a:ext cx="1218795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a Julio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3419872" y="2201493"/>
            <a:ext cx="4931107" cy="585941"/>
          </a:xfrm>
          <a:custGeom>
            <a:avLst/>
            <a:gdLst>
              <a:gd name="connsiteX0" fmla="*/ 148519 w 891099"/>
              <a:gd name="connsiteY0" fmla="*/ 0 h 4931107"/>
              <a:gd name="connsiteX1" fmla="*/ 742580 w 891099"/>
              <a:gd name="connsiteY1" fmla="*/ 0 h 4931107"/>
              <a:gd name="connsiteX2" fmla="*/ 891099 w 891099"/>
              <a:gd name="connsiteY2" fmla="*/ 148519 h 4931107"/>
              <a:gd name="connsiteX3" fmla="*/ 891099 w 891099"/>
              <a:gd name="connsiteY3" fmla="*/ 4931107 h 4931107"/>
              <a:gd name="connsiteX4" fmla="*/ 891099 w 891099"/>
              <a:gd name="connsiteY4" fmla="*/ 4931107 h 4931107"/>
              <a:gd name="connsiteX5" fmla="*/ 0 w 891099"/>
              <a:gd name="connsiteY5" fmla="*/ 4931107 h 4931107"/>
              <a:gd name="connsiteX6" fmla="*/ 0 w 891099"/>
              <a:gd name="connsiteY6" fmla="*/ 4931107 h 4931107"/>
              <a:gd name="connsiteX7" fmla="*/ 0 w 891099"/>
              <a:gd name="connsiteY7" fmla="*/ 148519 h 4931107"/>
              <a:gd name="connsiteX8" fmla="*/ 148519 w 891099"/>
              <a:gd name="connsiteY8" fmla="*/ 0 h 493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099" h="4931107">
                <a:moveTo>
                  <a:pt x="891099" y="821867"/>
                </a:moveTo>
                <a:lnTo>
                  <a:pt x="891099" y="4109240"/>
                </a:lnTo>
                <a:cubicBezTo>
                  <a:pt x="891099" y="4563144"/>
                  <a:pt x="879083" y="4931104"/>
                  <a:pt x="864260" y="4931104"/>
                </a:cubicBezTo>
                <a:lnTo>
                  <a:pt x="0" y="4931104"/>
                </a:lnTo>
                <a:lnTo>
                  <a:pt x="0" y="4931104"/>
                </a:lnTo>
                <a:lnTo>
                  <a:pt x="0" y="3"/>
                </a:lnTo>
                <a:lnTo>
                  <a:pt x="0" y="3"/>
                </a:lnTo>
                <a:lnTo>
                  <a:pt x="864260" y="3"/>
                </a:lnTo>
                <a:cubicBezTo>
                  <a:pt x="879083" y="3"/>
                  <a:pt x="891099" y="367963"/>
                  <a:pt x="891099" y="821867"/>
                </a:cubicBez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75885" rIns="108270" bIns="75885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Definición de objetivos estratégicos de la jurisdicción.</a:t>
            </a:r>
            <a:endParaRPr lang="es-AR" sz="17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755577" y="2128248"/>
            <a:ext cx="2664295" cy="732427"/>
          </a:xfrm>
          <a:custGeom>
            <a:avLst/>
            <a:gdLst>
              <a:gd name="connsiteX0" fmla="*/ 0 w 2773748"/>
              <a:gd name="connsiteY0" fmla="*/ 185649 h 1113873"/>
              <a:gd name="connsiteX1" fmla="*/ 185649 w 2773748"/>
              <a:gd name="connsiteY1" fmla="*/ 0 h 1113873"/>
              <a:gd name="connsiteX2" fmla="*/ 2588099 w 2773748"/>
              <a:gd name="connsiteY2" fmla="*/ 0 h 1113873"/>
              <a:gd name="connsiteX3" fmla="*/ 2773748 w 2773748"/>
              <a:gd name="connsiteY3" fmla="*/ 185649 h 1113873"/>
              <a:gd name="connsiteX4" fmla="*/ 2773748 w 2773748"/>
              <a:gd name="connsiteY4" fmla="*/ 928224 h 1113873"/>
              <a:gd name="connsiteX5" fmla="*/ 2588099 w 2773748"/>
              <a:gd name="connsiteY5" fmla="*/ 1113873 h 1113873"/>
              <a:gd name="connsiteX6" fmla="*/ 185649 w 2773748"/>
              <a:gd name="connsiteY6" fmla="*/ 1113873 h 1113873"/>
              <a:gd name="connsiteX7" fmla="*/ 0 w 2773748"/>
              <a:gd name="connsiteY7" fmla="*/ 928224 h 1113873"/>
              <a:gd name="connsiteX8" fmla="*/ 0 w 2773748"/>
              <a:gd name="connsiteY8" fmla="*/ 185649 h 11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748" h="1113873">
                <a:moveTo>
                  <a:pt x="0" y="185649"/>
                </a:moveTo>
                <a:cubicBezTo>
                  <a:pt x="0" y="83118"/>
                  <a:pt x="83118" y="0"/>
                  <a:pt x="185649" y="0"/>
                </a:cubicBezTo>
                <a:lnTo>
                  <a:pt x="2588099" y="0"/>
                </a:lnTo>
                <a:cubicBezTo>
                  <a:pt x="2690630" y="0"/>
                  <a:pt x="2773748" y="83118"/>
                  <a:pt x="2773748" y="185649"/>
                </a:cubicBezTo>
                <a:lnTo>
                  <a:pt x="2773748" y="928224"/>
                </a:lnTo>
                <a:cubicBezTo>
                  <a:pt x="2773748" y="1030755"/>
                  <a:pt x="2690630" y="1113873"/>
                  <a:pt x="2588099" y="1113873"/>
                </a:cubicBezTo>
                <a:lnTo>
                  <a:pt x="185649" y="1113873"/>
                </a:lnTo>
                <a:cubicBezTo>
                  <a:pt x="83118" y="1113873"/>
                  <a:pt x="0" y="1030755"/>
                  <a:pt x="0" y="928224"/>
                </a:cubicBezTo>
                <a:lnTo>
                  <a:pt x="0" y="185649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955" tIns="88665" rIns="122955" bIns="88665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600" i="1" kern="1200" dirty="0" smtClean="0"/>
              <a:t>Formulario N° 1:</a:t>
            </a:r>
            <a:r>
              <a:rPr lang="es-AR" sz="1800" i="1" kern="1200" dirty="0" smtClean="0"/>
              <a:t> </a:t>
            </a:r>
            <a:br>
              <a:rPr lang="es-AR" sz="1800" i="1" kern="1200" dirty="0" smtClean="0"/>
            </a:br>
            <a:r>
              <a:rPr lang="es-AR" sz="1800" b="1" i="1" kern="1200" dirty="0" smtClean="0"/>
              <a:t>Política Presupuestaria</a:t>
            </a:r>
            <a:endParaRPr lang="es-AR" sz="18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3419872" y="3511861"/>
            <a:ext cx="4931107" cy="484249"/>
          </a:xfrm>
          <a:custGeom>
            <a:avLst/>
            <a:gdLst>
              <a:gd name="connsiteX0" fmla="*/ 148519 w 891099"/>
              <a:gd name="connsiteY0" fmla="*/ 0 h 4931107"/>
              <a:gd name="connsiteX1" fmla="*/ 742580 w 891099"/>
              <a:gd name="connsiteY1" fmla="*/ 0 h 4931107"/>
              <a:gd name="connsiteX2" fmla="*/ 891099 w 891099"/>
              <a:gd name="connsiteY2" fmla="*/ 148519 h 4931107"/>
              <a:gd name="connsiteX3" fmla="*/ 891099 w 891099"/>
              <a:gd name="connsiteY3" fmla="*/ 4931107 h 4931107"/>
              <a:gd name="connsiteX4" fmla="*/ 891099 w 891099"/>
              <a:gd name="connsiteY4" fmla="*/ 4931107 h 4931107"/>
              <a:gd name="connsiteX5" fmla="*/ 0 w 891099"/>
              <a:gd name="connsiteY5" fmla="*/ 4931107 h 4931107"/>
              <a:gd name="connsiteX6" fmla="*/ 0 w 891099"/>
              <a:gd name="connsiteY6" fmla="*/ 4931107 h 4931107"/>
              <a:gd name="connsiteX7" fmla="*/ 0 w 891099"/>
              <a:gd name="connsiteY7" fmla="*/ 148519 h 4931107"/>
              <a:gd name="connsiteX8" fmla="*/ 148519 w 891099"/>
              <a:gd name="connsiteY8" fmla="*/ 0 h 493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099" h="4931107">
                <a:moveTo>
                  <a:pt x="891099" y="821867"/>
                </a:moveTo>
                <a:lnTo>
                  <a:pt x="891099" y="4109240"/>
                </a:lnTo>
                <a:cubicBezTo>
                  <a:pt x="891099" y="4563144"/>
                  <a:pt x="879083" y="4931104"/>
                  <a:pt x="864260" y="4931104"/>
                </a:cubicBezTo>
                <a:lnTo>
                  <a:pt x="0" y="4931104"/>
                </a:lnTo>
                <a:lnTo>
                  <a:pt x="0" y="4931104"/>
                </a:lnTo>
                <a:lnTo>
                  <a:pt x="0" y="3"/>
                </a:lnTo>
                <a:lnTo>
                  <a:pt x="0" y="3"/>
                </a:lnTo>
                <a:lnTo>
                  <a:pt x="864260" y="3"/>
                </a:lnTo>
                <a:cubicBezTo>
                  <a:pt x="879083" y="3"/>
                  <a:pt x="891099" y="367963"/>
                  <a:pt x="891099" y="821867"/>
                </a:cubicBez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75885" rIns="108270" bIns="75885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Establecimiento de la nómina de programas.</a:t>
            </a:r>
            <a:endParaRPr lang="es-AR" sz="17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755577" y="3387770"/>
            <a:ext cx="2664295" cy="732427"/>
          </a:xfrm>
          <a:custGeom>
            <a:avLst/>
            <a:gdLst>
              <a:gd name="connsiteX0" fmla="*/ 0 w 2773748"/>
              <a:gd name="connsiteY0" fmla="*/ 185649 h 1113873"/>
              <a:gd name="connsiteX1" fmla="*/ 185649 w 2773748"/>
              <a:gd name="connsiteY1" fmla="*/ 0 h 1113873"/>
              <a:gd name="connsiteX2" fmla="*/ 2588099 w 2773748"/>
              <a:gd name="connsiteY2" fmla="*/ 0 h 1113873"/>
              <a:gd name="connsiteX3" fmla="*/ 2773748 w 2773748"/>
              <a:gd name="connsiteY3" fmla="*/ 185649 h 1113873"/>
              <a:gd name="connsiteX4" fmla="*/ 2773748 w 2773748"/>
              <a:gd name="connsiteY4" fmla="*/ 928224 h 1113873"/>
              <a:gd name="connsiteX5" fmla="*/ 2588099 w 2773748"/>
              <a:gd name="connsiteY5" fmla="*/ 1113873 h 1113873"/>
              <a:gd name="connsiteX6" fmla="*/ 185649 w 2773748"/>
              <a:gd name="connsiteY6" fmla="*/ 1113873 h 1113873"/>
              <a:gd name="connsiteX7" fmla="*/ 0 w 2773748"/>
              <a:gd name="connsiteY7" fmla="*/ 928224 h 1113873"/>
              <a:gd name="connsiteX8" fmla="*/ 0 w 2773748"/>
              <a:gd name="connsiteY8" fmla="*/ 185649 h 11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748" h="1113873">
                <a:moveTo>
                  <a:pt x="0" y="185649"/>
                </a:moveTo>
                <a:cubicBezTo>
                  <a:pt x="0" y="83118"/>
                  <a:pt x="83118" y="0"/>
                  <a:pt x="185649" y="0"/>
                </a:cubicBezTo>
                <a:lnTo>
                  <a:pt x="2588099" y="0"/>
                </a:lnTo>
                <a:cubicBezTo>
                  <a:pt x="2690630" y="0"/>
                  <a:pt x="2773748" y="83118"/>
                  <a:pt x="2773748" y="185649"/>
                </a:cubicBezTo>
                <a:lnTo>
                  <a:pt x="2773748" y="928224"/>
                </a:lnTo>
                <a:cubicBezTo>
                  <a:pt x="2773748" y="1030755"/>
                  <a:pt x="2690630" y="1113873"/>
                  <a:pt x="2588099" y="1113873"/>
                </a:cubicBezTo>
                <a:lnTo>
                  <a:pt x="185649" y="1113873"/>
                </a:lnTo>
                <a:cubicBezTo>
                  <a:pt x="83118" y="1113873"/>
                  <a:pt x="0" y="1030755"/>
                  <a:pt x="0" y="928224"/>
                </a:cubicBezTo>
                <a:lnTo>
                  <a:pt x="0" y="185649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955" tIns="88665" rIns="122955" bIns="88665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600" i="1" kern="1200" dirty="0" smtClean="0"/>
              <a:t>Formulario N° 2: </a:t>
            </a:r>
            <a:r>
              <a:rPr lang="es-AR" sz="1800" i="1" kern="1200" dirty="0" smtClean="0"/>
              <a:t/>
            </a:r>
            <a:br>
              <a:rPr lang="es-AR" sz="1800" i="1" kern="1200" dirty="0" smtClean="0"/>
            </a:br>
            <a:r>
              <a:rPr lang="es-AR" sz="1800" b="1" i="1" kern="1200" dirty="0" smtClean="0"/>
              <a:t>Apertura programática</a:t>
            </a:r>
            <a:endParaRPr lang="es-AR" sz="1800" kern="1200" dirty="0"/>
          </a:p>
        </p:txBody>
      </p:sp>
      <p:sp>
        <p:nvSpPr>
          <p:cNvPr id="15" name="14 Forma libre"/>
          <p:cNvSpPr/>
          <p:nvPr/>
        </p:nvSpPr>
        <p:spPr>
          <a:xfrm>
            <a:off x="3419872" y="4783791"/>
            <a:ext cx="4931107" cy="532675"/>
          </a:xfrm>
          <a:custGeom>
            <a:avLst/>
            <a:gdLst>
              <a:gd name="connsiteX0" fmla="*/ 148519 w 891099"/>
              <a:gd name="connsiteY0" fmla="*/ 0 h 4931107"/>
              <a:gd name="connsiteX1" fmla="*/ 742580 w 891099"/>
              <a:gd name="connsiteY1" fmla="*/ 0 h 4931107"/>
              <a:gd name="connsiteX2" fmla="*/ 891099 w 891099"/>
              <a:gd name="connsiteY2" fmla="*/ 148519 h 4931107"/>
              <a:gd name="connsiteX3" fmla="*/ 891099 w 891099"/>
              <a:gd name="connsiteY3" fmla="*/ 4931107 h 4931107"/>
              <a:gd name="connsiteX4" fmla="*/ 891099 w 891099"/>
              <a:gd name="connsiteY4" fmla="*/ 4931107 h 4931107"/>
              <a:gd name="connsiteX5" fmla="*/ 0 w 891099"/>
              <a:gd name="connsiteY5" fmla="*/ 4931107 h 4931107"/>
              <a:gd name="connsiteX6" fmla="*/ 0 w 891099"/>
              <a:gd name="connsiteY6" fmla="*/ 4931107 h 4931107"/>
              <a:gd name="connsiteX7" fmla="*/ 0 w 891099"/>
              <a:gd name="connsiteY7" fmla="*/ 148519 h 4931107"/>
              <a:gd name="connsiteX8" fmla="*/ 148519 w 891099"/>
              <a:gd name="connsiteY8" fmla="*/ 0 h 493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099" h="4931107">
                <a:moveTo>
                  <a:pt x="891099" y="821867"/>
                </a:moveTo>
                <a:lnTo>
                  <a:pt x="891099" y="4109240"/>
                </a:lnTo>
                <a:cubicBezTo>
                  <a:pt x="891099" y="4563144"/>
                  <a:pt x="879083" y="4931104"/>
                  <a:pt x="864260" y="4931104"/>
                </a:cubicBezTo>
                <a:lnTo>
                  <a:pt x="0" y="4931104"/>
                </a:lnTo>
                <a:lnTo>
                  <a:pt x="0" y="4931104"/>
                </a:lnTo>
                <a:lnTo>
                  <a:pt x="0" y="3"/>
                </a:lnTo>
                <a:lnTo>
                  <a:pt x="0" y="3"/>
                </a:lnTo>
                <a:lnTo>
                  <a:pt x="864260" y="3"/>
                </a:lnTo>
                <a:cubicBezTo>
                  <a:pt x="879083" y="3"/>
                  <a:pt x="891099" y="367963"/>
                  <a:pt x="891099" y="821867"/>
                </a:cubicBez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75885" rIns="108270" bIns="75885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Descripción de las tareas específicas que se llevan adelante para la consecución de los objetivos.</a:t>
            </a:r>
            <a:endParaRPr lang="es-AR" sz="17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755577" y="4683914"/>
            <a:ext cx="2664295" cy="732427"/>
          </a:xfrm>
          <a:custGeom>
            <a:avLst/>
            <a:gdLst>
              <a:gd name="connsiteX0" fmla="*/ 0 w 2773748"/>
              <a:gd name="connsiteY0" fmla="*/ 185649 h 1113873"/>
              <a:gd name="connsiteX1" fmla="*/ 185649 w 2773748"/>
              <a:gd name="connsiteY1" fmla="*/ 0 h 1113873"/>
              <a:gd name="connsiteX2" fmla="*/ 2588099 w 2773748"/>
              <a:gd name="connsiteY2" fmla="*/ 0 h 1113873"/>
              <a:gd name="connsiteX3" fmla="*/ 2773748 w 2773748"/>
              <a:gd name="connsiteY3" fmla="*/ 185649 h 1113873"/>
              <a:gd name="connsiteX4" fmla="*/ 2773748 w 2773748"/>
              <a:gd name="connsiteY4" fmla="*/ 928224 h 1113873"/>
              <a:gd name="connsiteX5" fmla="*/ 2588099 w 2773748"/>
              <a:gd name="connsiteY5" fmla="*/ 1113873 h 1113873"/>
              <a:gd name="connsiteX6" fmla="*/ 185649 w 2773748"/>
              <a:gd name="connsiteY6" fmla="*/ 1113873 h 1113873"/>
              <a:gd name="connsiteX7" fmla="*/ 0 w 2773748"/>
              <a:gd name="connsiteY7" fmla="*/ 928224 h 1113873"/>
              <a:gd name="connsiteX8" fmla="*/ 0 w 2773748"/>
              <a:gd name="connsiteY8" fmla="*/ 185649 h 11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748" h="1113873">
                <a:moveTo>
                  <a:pt x="0" y="185649"/>
                </a:moveTo>
                <a:cubicBezTo>
                  <a:pt x="0" y="83118"/>
                  <a:pt x="83118" y="0"/>
                  <a:pt x="185649" y="0"/>
                </a:cubicBezTo>
                <a:lnTo>
                  <a:pt x="2588099" y="0"/>
                </a:lnTo>
                <a:cubicBezTo>
                  <a:pt x="2690630" y="0"/>
                  <a:pt x="2773748" y="83118"/>
                  <a:pt x="2773748" y="185649"/>
                </a:cubicBezTo>
                <a:lnTo>
                  <a:pt x="2773748" y="928224"/>
                </a:lnTo>
                <a:cubicBezTo>
                  <a:pt x="2773748" y="1030755"/>
                  <a:pt x="2690630" y="1113873"/>
                  <a:pt x="2588099" y="1113873"/>
                </a:cubicBezTo>
                <a:lnTo>
                  <a:pt x="185649" y="1113873"/>
                </a:lnTo>
                <a:cubicBezTo>
                  <a:pt x="83118" y="1113873"/>
                  <a:pt x="0" y="1030755"/>
                  <a:pt x="0" y="928224"/>
                </a:cubicBezTo>
                <a:lnTo>
                  <a:pt x="0" y="185649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955" tIns="88665" rIns="122955" bIns="88665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600" i="1" kern="1200" dirty="0" smtClean="0"/>
              <a:t>Formulario N° 3: </a:t>
            </a:r>
            <a:br>
              <a:rPr lang="es-AR" sz="1600" i="1" kern="1200" dirty="0" smtClean="0"/>
            </a:br>
            <a:r>
              <a:rPr lang="es-AR" sz="1800" b="1" i="1" kern="1200" dirty="0" smtClean="0"/>
              <a:t>Descripción de Programa</a:t>
            </a:r>
            <a:endParaRPr lang="es-AR" sz="1800" kern="1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598451" y="278866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</a:rPr>
              <a:t>Responsable: </a:t>
            </a:r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  <a:t>Autoridades de la Jurisdicción</a:t>
            </a:r>
            <a:endParaRPr lang="es-A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598451" y="400256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</a:rPr>
              <a:t>Responsable: </a:t>
            </a:r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  <a:t>Dirección General de Administración</a:t>
            </a:r>
            <a:endParaRPr lang="es-A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598451" y="533198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</a:rPr>
              <a:t>Responsable: </a:t>
            </a:r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  <a:t>Unidad Ejecutora Responsable</a:t>
            </a:r>
            <a:endParaRPr lang="es-A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05228" y="1484784"/>
            <a:ext cx="1933543" cy="36933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Del 23/05 al 04/07</a:t>
            </a:r>
            <a:endParaRPr lang="es-AR" dirty="0"/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Formulación de Política Presupuestaria, Apertura Programática y Descripciones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150926"/>
              </p:ext>
            </p:extLst>
          </p:nvPr>
        </p:nvGraphicFramePr>
        <p:xfrm>
          <a:off x="575556" y="1988840"/>
          <a:ext cx="79928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650286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304260" y="1578278"/>
            <a:ext cx="1419876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a Agosto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39952" y="544522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accent3">
                    <a:lumMod val="75000"/>
                  </a:schemeClr>
                </a:solidFill>
              </a:rPr>
              <a:t>Responsable: </a:t>
            </a:r>
            <a:r>
              <a:rPr lang="es-AR" sz="1600" b="1" i="1" dirty="0" smtClean="0">
                <a:solidFill>
                  <a:schemeClr val="accent3">
                    <a:lumMod val="75000"/>
                  </a:schemeClr>
                </a:solidFill>
              </a:rPr>
              <a:t>Unidad Ejecutora Responsable</a:t>
            </a:r>
            <a:endParaRPr lang="es-A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05228" y="1403484"/>
            <a:ext cx="1933543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Del 23/05 al 08/08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 de Metas e 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Gestión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692696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200835" y="620688"/>
            <a:ext cx="1419876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a Agosto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287882297"/>
              </p:ext>
            </p:extLst>
          </p:nvPr>
        </p:nvGraphicFramePr>
        <p:xfrm>
          <a:off x="431539" y="3154660"/>
          <a:ext cx="8280921" cy="121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99592" y="620688"/>
            <a:ext cx="7835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Proyecto de Presupuesto para el ejercicio 2017 prevé la participación de todas las jurisdicciones y organismos descentralizados.</a:t>
            </a:r>
          </a:p>
          <a:p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tal fin, los responsables de las diferentes reparticiones de la Administración Provincial, podrán formular todos los aspectos concernientes al presupuesto: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27884" y="47158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i="1" dirty="0" smtClean="0">
                <a:solidFill>
                  <a:schemeClr val="accent3">
                    <a:lumMod val="75000"/>
                  </a:schemeClr>
                </a:solidFill>
              </a:rPr>
              <a:t>Duración: </a:t>
            </a:r>
            <a:r>
              <a:rPr lang="es-AR" b="1" i="1" dirty="0" smtClean="0">
                <a:solidFill>
                  <a:schemeClr val="accent3">
                    <a:lumMod val="75000"/>
                  </a:schemeClr>
                </a:solidFill>
              </a:rPr>
              <a:t>77 días</a:t>
            </a:r>
            <a:endParaRPr lang="es-A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628800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200835" y="1556792"/>
            <a:ext cx="1244443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- Junio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Programación de la Inversión Pública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de Obra por Jurisdicción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usuario\Desktop\t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89" y="1384731"/>
            <a:ext cx="1079334" cy="45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01673" y="1380832"/>
            <a:ext cx="6074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 smtClean="0"/>
              <a:t>Banco de Proyectos de Inversión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Es un sistema de información que registra la inversión real directa que ejecutan los organismos de la Provincia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/>
              <a:t>Se nutre de la carga de los proyectos en cada oficina descentralizada (en cada organismo)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073637" y="3037016"/>
            <a:ext cx="76028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/>
              <a:t>Los organismos provinciales </a:t>
            </a:r>
            <a:r>
              <a:rPr lang="es-AR" dirty="0" smtClean="0"/>
              <a:t>ya pueden </a:t>
            </a:r>
            <a:r>
              <a:rPr lang="es-AR" dirty="0"/>
              <a:t>utilizar el </a:t>
            </a:r>
            <a:r>
              <a:rPr lang="es-AR" dirty="0" smtClean="0"/>
              <a:t>sistema para programar sus proyectos y contarán con asistencia técnica de la Subsecretaría de Inversión Pública para la carga y capacitación.</a:t>
            </a:r>
            <a:endParaRPr lang="es-A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prstClr val="black"/>
                </a:solidFill>
              </a:rPr>
              <a:t>Este procedimiento está dispuesto en </a:t>
            </a:r>
            <a:r>
              <a:rPr lang="es-AR" dirty="0">
                <a:solidFill>
                  <a:prstClr val="black"/>
                </a:solidFill>
              </a:rPr>
              <a:t>la Ley 13.614 que crea el  </a:t>
            </a:r>
            <a:r>
              <a:rPr lang="es-AR" i="1" dirty="0">
                <a:solidFill>
                  <a:prstClr val="black"/>
                </a:solidFill>
              </a:rPr>
              <a:t>Sistema Provincial de Inversión Pública</a:t>
            </a:r>
            <a:r>
              <a:rPr lang="es-AR" i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i="1" dirty="0" smtClean="0">
                <a:solidFill>
                  <a:prstClr val="black"/>
                </a:solidFill>
              </a:rPr>
              <a:t>La información generada sirve de insumo a la Subsecretaría de Hacienda para formular el Presupuesto anual.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i="1" dirty="0" smtClean="0">
                <a:solidFill>
                  <a:prstClr val="black"/>
                </a:solidFill>
              </a:rPr>
              <a:t>Es </a:t>
            </a:r>
            <a:r>
              <a:rPr lang="es-AR" i="1" dirty="0">
                <a:solidFill>
                  <a:prstClr val="black"/>
                </a:solidFill>
              </a:rPr>
              <a:t>una herramienta que permite valorar los proyectos ejecutados (el pasado), monitorear los proyectos en ejecución  (el presente) y planificar los proyectos nuevos (el futuro</a:t>
            </a:r>
            <a:r>
              <a:rPr lang="es-AR" i="1" dirty="0" smtClean="0">
                <a:solidFill>
                  <a:prstClr val="black"/>
                </a:solidFill>
              </a:rPr>
              <a:t>)</a:t>
            </a:r>
            <a:endParaRPr lang="es-AR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628800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200835" y="1556792"/>
            <a:ext cx="1244443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- Junio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Programación de la Inversión Pública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de Obra por Jurisdicción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39752" y="144565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 un Sistema complementario que permite la </a:t>
            </a:r>
            <a:r>
              <a:rPr lang="es-AR" dirty="0" err="1" smtClean="0"/>
              <a:t>georeferenciación</a:t>
            </a:r>
            <a:r>
              <a:rPr lang="es-AR" dirty="0" smtClean="0"/>
              <a:t> de los Proyectos de Inversión registrados en el BAPIN</a:t>
            </a:r>
            <a:endParaRPr lang="es-AR" dirty="0"/>
          </a:p>
        </p:txBody>
      </p:sp>
      <p:pic>
        <p:nvPicPr>
          <p:cNvPr id="15" name="Picture 2" descr="geobapin.ec.gba.gov.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7" t="60034" r="5622" b="11420"/>
          <a:stretch/>
        </p:blipFill>
        <p:spPr bwMode="auto">
          <a:xfrm>
            <a:off x="1111682" y="1190779"/>
            <a:ext cx="1107929" cy="12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7" r="22380" b="8261"/>
          <a:stretch/>
        </p:blipFill>
        <p:spPr bwMode="auto">
          <a:xfrm>
            <a:off x="1154184" y="2238769"/>
            <a:ext cx="7086618" cy="392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704856" cy="216024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lphaLcPeriod"/>
            </a:pPr>
            <a:r>
              <a:rPr lang="es-AR" sz="2000" dirty="0" smtClean="0"/>
              <a:t>Proyección de Recursos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lphaLcPeriod"/>
            </a:pPr>
            <a:r>
              <a:rPr lang="es-AR" sz="2000" dirty="0" smtClean="0"/>
              <a:t>Proyecciones de Servicios de Deuda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lphaLcPeriod"/>
            </a:pPr>
            <a:r>
              <a:rPr lang="es-AR" sz="2000" dirty="0" smtClean="0"/>
              <a:t>Proyecciones de Gastos Jurisdiccionales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lphaLcPeriod"/>
            </a:pPr>
            <a:r>
              <a:rPr lang="es-AR" sz="2000" dirty="0" smtClean="0"/>
              <a:t>Proyecciones de Gastos financiados con Organismos Multilaterales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lphaLcPeriod"/>
            </a:pPr>
            <a:r>
              <a:rPr lang="es-AR" sz="2000" dirty="0" smtClean="0"/>
              <a:t>Consolidación Preliminar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215516" y="-27384"/>
            <a:ext cx="0" cy="68853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07504" y="1556792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-175187" y="1484784"/>
            <a:ext cx="1218795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Mayo a Julio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89248" y="4005064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92D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>
                <a:solidFill>
                  <a:schemeClr val="accent3"/>
                </a:solidFill>
              </a:rPr>
              <a:t>Comunicación de Techos Presupuestarios</a:t>
            </a:r>
            <a:endParaRPr lang="es-AR" dirty="0">
              <a:solidFill>
                <a:schemeClr val="accent3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07504" y="4468552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179512" y="4427984"/>
            <a:ext cx="559769" cy="338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Julio</a:t>
            </a: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A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de Ingresos y Egresos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– 2019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7544" y="6453336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381600" y="6394539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Provincial de Presupuesto Público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08104" y="4391898"/>
            <a:ext cx="1184940" cy="369332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04 de Julio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54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725</Words>
  <Application>Microsoft Office PowerPoint</Application>
  <PresentationFormat>Presentación en pantalla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Consolidación e Impresión del Proyecto de Presupuesto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fcollino</cp:lastModifiedBy>
  <cp:revision>67</cp:revision>
  <cp:lastPrinted>2016-06-08T20:07:43Z</cp:lastPrinted>
  <dcterms:created xsi:type="dcterms:W3CDTF">2016-05-24T16:22:07Z</dcterms:created>
  <dcterms:modified xsi:type="dcterms:W3CDTF">2016-06-13T21:04:14Z</dcterms:modified>
</cp:coreProperties>
</file>